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4"/>
  </p:notes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278" r:id="rId80"/>
    <p:sldId id="279" r:id="rId81"/>
    <p:sldId id="280" r:id="rId82"/>
    <p:sldId id="281" r:id="rId83"/>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ileron Regular" charset="1" panose="00000500000000000000"/>
      <p:regular r:id="rId8"/>
    </p:embeddedFont>
    <p:embeddedFont>
      <p:font typeface="Aileron Regular Bold" charset="1" panose="00000800000000000000"/>
      <p:regular r:id="rId9"/>
    </p:embeddedFont>
    <p:embeddedFont>
      <p:font typeface="Aileron Regular Italics" charset="1" panose="00000500000000000000"/>
      <p:regular r:id="rId10"/>
    </p:embeddedFont>
    <p:embeddedFont>
      <p:font typeface="Aileron Regular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Aileron Heavy" charset="1" panose="00000A00000000000000"/>
      <p:regular r:id="rId16"/>
    </p:embeddedFont>
    <p:embeddedFont>
      <p:font typeface="Aileron Heavy Bold" charset="1" panose="00000A00000000000000"/>
      <p:regular r:id="rId17"/>
    </p:embeddedFont>
    <p:embeddedFont>
      <p:font typeface="Aileron Heavy Italics" charset="1" panose="00000A00000000000000"/>
      <p:regular r:id="rId18"/>
    </p:embeddedFont>
    <p:embeddedFont>
      <p:font typeface="Aileron Heavy Bold Italics" charset="1" panose="00000A00000000000000"/>
      <p:regular r:id="rId19"/>
    </p:embeddedFont>
    <p:embeddedFont>
      <p:font typeface="DM Sans" charset="1" panose="00000000000000000000"/>
      <p:regular r:id="rId20"/>
    </p:embeddedFont>
    <p:embeddedFont>
      <p:font typeface="DM Sans Bold" charset="1" panose="00000000000000000000"/>
      <p:regular r:id="rId21"/>
    </p:embeddedFont>
    <p:embeddedFont>
      <p:font typeface="DM Sans Italics" charset="1" panose="00000000000000000000"/>
      <p:regular r:id="rId22"/>
    </p:embeddedFont>
    <p:embeddedFont>
      <p:font typeface="DM Sans Bold Italics" charset="1" panose="00000000000000000000"/>
      <p:regular r:id="rId23"/>
    </p:embeddedFont>
    <p:embeddedFont>
      <p:font typeface="Open Sans Extra Bold" charset="1" panose="020B0906030804020204"/>
      <p:regular r:id="rId24"/>
    </p:embeddedFont>
    <p:embeddedFont>
      <p:font typeface="Open Sans Extra Bold Italics" charset="1" panose="020B0906030804020204"/>
      <p:regular r:id="rId25"/>
    </p:embeddedFont>
    <p:embeddedFont>
      <p:font typeface="Aileron" charset="1" panose="00000500000000000000"/>
      <p:regular r:id="rId26"/>
    </p:embeddedFont>
    <p:embeddedFont>
      <p:font typeface="Aileron Bold" charset="1" panose="00000800000000000000"/>
      <p:regular r:id="rId27"/>
    </p:embeddedFont>
    <p:embeddedFont>
      <p:font typeface="Aileron Italics" charset="1" panose="00000500000000000000"/>
      <p:regular r:id="rId28"/>
    </p:embeddedFont>
    <p:embeddedFont>
      <p:font typeface="Aileron Bold Italics" charset="1" panose="00000800000000000000"/>
      <p:regular r:id="rId29"/>
    </p:embeddedFont>
    <p:embeddedFont>
      <p:font typeface="Aileron Thin" charset="1" panose="00000300000000000000"/>
      <p:regular r:id="rId30"/>
    </p:embeddedFont>
    <p:embeddedFont>
      <p:font typeface="Aileron Thin Italics" charset="1" panose="00000300000000000000"/>
      <p:regular r:id="rId31"/>
    </p:embeddedFont>
    <p:embeddedFont>
      <p:font typeface="Aileron Light" charset="1" panose="00000400000000000000"/>
      <p:regular r:id="rId32"/>
    </p:embeddedFont>
    <p:embeddedFont>
      <p:font typeface="Aileron Light Italics" charset="1" panose="00000400000000000000"/>
      <p:regular r:id="rId33"/>
    </p:embeddedFont>
    <p:embeddedFont>
      <p:font typeface="Aileron Ultra-Bold" charset="1" panose="00000A00000000000000"/>
      <p:regular r:id="rId34"/>
    </p:embeddedFont>
    <p:embeddedFont>
      <p:font typeface="Aileron Ultra-Bold Italics" charset="1" panose="00000A00000000000000"/>
      <p:regular r:id="rId35"/>
    </p:embeddedFont>
    <p:embeddedFont>
      <p:font typeface="Aileron Heavy" charset="1" panose="00000A00000000000000"/>
      <p:regular r:id="rId36"/>
    </p:embeddedFont>
    <p:embeddedFont>
      <p:font typeface="Aileron Heavy Italics" charset="1" panose="00000A00000000000000"/>
      <p:regular r:id="rId37"/>
    </p:embeddedFont>
    <p:embeddedFont>
      <p:font typeface="Open Sauce" charset="1" panose="00000500000000000000"/>
      <p:regular r:id="rId38"/>
    </p:embeddedFont>
    <p:embeddedFont>
      <p:font typeface="Open Sauce Bold" charset="1" panose="00000800000000000000"/>
      <p:regular r:id="rId39"/>
    </p:embeddedFont>
    <p:embeddedFont>
      <p:font typeface="Open Sauce Italics" charset="1" panose="00000500000000000000"/>
      <p:regular r:id="rId40"/>
    </p:embeddedFont>
    <p:embeddedFont>
      <p:font typeface="Open Sauce Bold Italics" charset="1" panose="00000800000000000000"/>
      <p:regular r:id="rId41"/>
    </p:embeddedFont>
    <p:embeddedFont>
      <p:font typeface="Open Sauce Light" charset="1" panose="00000400000000000000"/>
      <p:regular r:id="rId42"/>
    </p:embeddedFont>
    <p:embeddedFont>
      <p:font typeface="Open Sauce Light Italics" charset="1" panose="00000400000000000000"/>
      <p:regular r:id="rId43"/>
    </p:embeddedFont>
    <p:embeddedFont>
      <p:font typeface="Open Sauce Medium" charset="1" panose="00000600000000000000"/>
      <p:regular r:id="rId44"/>
    </p:embeddedFont>
    <p:embeddedFont>
      <p:font typeface="Open Sauce Medium Italics" charset="1" panose="00000600000000000000"/>
      <p:regular r:id="rId45"/>
    </p:embeddedFont>
    <p:embeddedFont>
      <p:font typeface="Open Sauce Semi-Bold" charset="1" panose="00000700000000000000"/>
      <p:regular r:id="rId46"/>
    </p:embeddedFont>
    <p:embeddedFont>
      <p:font typeface="Open Sauce Semi-Bold Italics" charset="1" panose="00000700000000000000"/>
      <p:regular r:id="rId47"/>
    </p:embeddedFont>
    <p:embeddedFont>
      <p:font typeface="Open Sauce Heavy" charset="1" panose="00000A00000000000000"/>
      <p:regular r:id="rId48"/>
    </p:embeddedFont>
    <p:embeddedFont>
      <p:font typeface="Open Sauce Heavy Italics" charset="1" panose="00000A00000000000000"/>
      <p:regular r:id="rId49"/>
    </p:embeddedFont>
    <p:embeddedFont>
      <p:font typeface="Open Sans" charset="1" panose="020B0606030504020204"/>
      <p:regular r:id="rId50"/>
    </p:embeddedFont>
    <p:embeddedFont>
      <p:font typeface="Open Sans Bold" charset="1" panose="020B0806030504020204"/>
      <p:regular r:id="rId51"/>
    </p:embeddedFont>
    <p:embeddedFont>
      <p:font typeface="Open Sans Italics" charset="1" panose="020B0606030504020204"/>
      <p:regular r:id="rId52"/>
    </p:embeddedFont>
    <p:embeddedFont>
      <p:font typeface="Open Sans Bold Italics" charset="1" panose="020B0806030504020204"/>
      <p:regular r:id="rId53"/>
    </p:embeddedFont>
    <p:embeddedFont>
      <p:font typeface="Open Sans Light" charset="1" panose="020B0306030504020204"/>
      <p:regular r:id="rId54"/>
    </p:embeddedFont>
    <p:embeddedFont>
      <p:font typeface="Open Sans Light Italics" charset="1" panose="020B0306030504020204"/>
      <p:regular r:id="rId55"/>
    </p:embeddedFont>
    <p:embeddedFont>
      <p:font typeface="Open Sans Ultra-Bold" charset="1" panose="00000000000000000000"/>
      <p:regular r:id="rId56"/>
    </p:embeddedFont>
    <p:embeddedFont>
      <p:font typeface="Open Sans Ultra-Bold Italics" charset="1" panose="000000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slides/slide1.xml" Type="http://schemas.openxmlformats.org/officeDocument/2006/relationships/slide"/><Relationship Id="rId59" Target="slides/slide2.xml" Type="http://schemas.openxmlformats.org/officeDocument/2006/relationships/slide"/><Relationship Id="rId6" Target="fonts/font6.fntdata" Type="http://schemas.openxmlformats.org/officeDocument/2006/relationships/font"/><Relationship Id="rId60" Target="slides/slide3.xml" Type="http://schemas.openxmlformats.org/officeDocument/2006/relationships/slide"/><Relationship Id="rId61" Target="slides/slide4.xml" Type="http://schemas.openxmlformats.org/officeDocument/2006/relationships/slide"/><Relationship Id="rId62" Target="slides/slide5.xml" Type="http://schemas.openxmlformats.org/officeDocument/2006/relationships/slide"/><Relationship Id="rId63" Target="slides/slide6.xml" Type="http://schemas.openxmlformats.org/officeDocument/2006/relationships/slide"/><Relationship Id="rId64" Target="slides/slide7.xml" Type="http://schemas.openxmlformats.org/officeDocument/2006/relationships/slide"/><Relationship Id="rId65" Target="slides/slide8.xml" Type="http://schemas.openxmlformats.org/officeDocument/2006/relationships/slide"/><Relationship Id="rId66" Target="slides/slide9.xml" Type="http://schemas.openxmlformats.org/officeDocument/2006/relationships/slide"/><Relationship Id="rId67" Target="slides/slide10.xml" Type="http://schemas.openxmlformats.org/officeDocument/2006/relationships/slide"/><Relationship Id="rId68" Target="slides/slide11.xml" Type="http://schemas.openxmlformats.org/officeDocument/2006/relationships/slide"/><Relationship Id="rId69" Target="slides/slide12.xml" Type="http://schemas.openxmlformats.org/officeDocument/2006/relationships/slide"/><Relationship Id="rId7" Target="fonts/font7.fntdata" Type="http://schemas.openxmlformats.org/officeDocument/2006/relationships/font"/><Relationship Id="rId70" Target="slides/slide13.xml" Type="http://schemas.openxmlformats.org/officeDocument/2006/relationships/slide"/><Relationship Id="rId71" Target="slides/slide14.xml" Type="http://schemas.openxmlformats.org/officeDocument/2006/relationships/slide"/><Relationship Id="rId72" Target="slides/slide15.xml" Type="http://schemas.openxmlformats.org/officeDocument/2006/relationships/slide"/><Relationship Id="rId73" Target="slides/slide16.xml" Type="http://schemas.openxmlformats.org/officeDocument/2006/relationships/slide"/><Relationship Id="rId74" Target="slides/slide17.xml" Type="http://schemas.openxmlformats.org/officeDocument/2006/relationships/slide"/><Relationship Id="rId75" Target="slides/slide18.xml" Type="http://schemas.openxmlformats.org/officeDocument/2006/relationships/slide"/><Relationship Id="rId76" Target="slides/slide19.xml" Type="http://schemas.openxmlformats.org/officeDocument/2006/relationships/slide"/><Relationship Id="rId77" Target="slides/slide20.xml" Type="http://schemas.openxmlformats.org/officeDocument/2006/relationships/slide"/><Relationship Id="rId78" Target="slides/slide21.xml" Type="http://schemas.openxmlformats.org/officeDocument/2006/relationships/slide"/><Relationship Id="rId79" Target="slides/slide22.xml" Type="http://schemas.openxmlformats.org/officeDocument/2006/relationships/slide"/><Relationship Id="rId8" Target="fonts/font8.fntdata" Type="http://schemas.openxmlformats.org/officeDocument/2006/relationships/font"/><Relationship Id="rId80" Target="slides/slide23.xml" Type="http://schemas.openxmlformats.org/officeDocument/2006/relationships/slide"/><Relationship Id="rId81" Target="slides/slide24.xml" Type="http://schemas.openxmlformats.org/officeDocument/2006/relationships/slide"/><Relationship Id="rId82" Target="slides/slide25.xml" Type="http://schemas.openxmlformats.org/officeDocument/2006/relationships/slide"/><Relationship Id="rId83" Target="slides/slide26.xml" Type="http://schemas.openxmlformats.org/officeDocument/2006/relationships/slide"/><Relationship Id="rId84" Target="notesMasters/notesMaster1.xml" Type="http://schemas.openxmlformats.org/officeDocument/2006/relationships/notesMaster"/><Relationship Id="rId85" Target="theme/theme2.xml" Type="http://schemas.openxmlformats.org/officeDocument/2006/relationships/theme"/><Relationship Id="rId86" Target="notesSlides/notesSlide1.xml" Type="http://schemas.openxmlformats.org/officeDocument/2006/relationships/notesSlide"/><Relationship Id="rId87" Target="notesSlides/notesSlide2.xml" Type="http://schemas.openxmlformats.org/officeDocument/2006/relationships/notesSlide"/><Relationship Id="rId88" Target="notesSlides/notesSlide3.xml" Type="http://schemas.openxmlformats.org/officeDocument/2006/relationships/notesSlide"/><Relationship Id="rId89" Target="notesSlides/notesSlide4.xml" Type="http://schemas.openxmlformats.org/officeDocument/2006/relationships/notesSlide"/><Relationship Id="rId9" Target="fonts/font9.fntdata" Type="http://schemas.openxmlformats.org/officeDocument/2006/relationships/font"/><Relationship Id="rId90" Target="notesSlides/notesSlide5.xml" Type="http://schemas.openxmlformats.org/officeDocument/2006/relationships/notesSlide"/><Relationship Id="rId91" Target="notesSlides/notesSlide6.xml" Type="http://schemas.openxmlformats.org/officeDocument/2006/relationships/notesSlide"/><Relationship Id="rId92" Target="notesSlides/notesSlide7.xml" Type="http://schemas.openxmlformats.org/officeDocument/2006/relationships/notesSlide"/><Relationship Id="rId93" Target="notesSlides/notesSlide8.xml" Type="http://schemas.openxmlformats.org/officeDocument/2006/relationships/notesSlide"/><Relationship Id="rId94" Target="notesSlides/notesSlide9.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Roland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Antoine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Roland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Alexis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Alexis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Roland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Yann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Assane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Roland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F677laqGg.mp4" Type="http://schemas.openxmlformats.org/officeDocument/2006/relationships/video"/><Relationship Id="rId4" Target="../media/VAF677laqGg.mp4" Type="http://schemas.microsoft.com/office/2007/relationships/media"/></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VAF67HGyHnk.mp4" Type="http://schemas.openxmlformats.org/officeDocument/2006/relationships/video"/><Relationship Id="rId4" Target="../media/VAF67HGyHnk.mp4" Type="http://schemas.microsoft.com/office/2007/relationships/media"/></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VAF6-DvIKBU.mp4" Type="http://schemas.openxmlformats.org/officeDocument/2006/relationships/video"/><Relationship Id="rId4" Target="../media/VAF6-DvIKBU.mp4" Type="http://schemas.microsoft.com/office/2007/relationships/media"/></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4089320"/>
            <a:ext cx="2004386" cy="2108361"/>
          </a:xfrm>
          <a:prstGeom prst="rect">
            <a:avLst/>
          </a:prstGeom>
          <a:solidFill>
            <a:srgbClr val="F3A85D"/>
          </a:solidFill>
        </p:spPr>
      </p:sp>
      <p:sp>
        <p:nvSpPr>
          <p:cNvPr name="Freeform 3" id="3"/>
          <p:cNvSpPr/>
          <p:nvPr/>
        </p:nvSpPr>
        <p:spPr>
          <a:xfrm flipH="false" flipV="false" rot="0">
            <a:off x="-356" y="-1331"/>
            <a:ext cx="3804756" cy="1412736"/>
          </a:xfrm>
          <a:custGeom>
            <a:avLst/>
            <a:gdLst/>
            <a:ahLst/>
            <a:cxnLst/>
            <a:rect r="r" b="b" t="t" l="l"/>
            <a:pathLst>
              <a:path h="1412736" w="3804756">
                <a:moveTo>
                  <a:pt x="0" y="0"/>
                </a:moveTo>
                <a:lnTo>
                  <a:pt x="3804756" y="0"/>
                </a:lnTo>
                <a:lnTo>
                  <a:pt x="3804756" y="1412737"/>
                </a:lnTo>
                <a:lnTo>
                  <a:pt x="0" y="1412737"/>
                </a:lnTo>
                <a:lnTo>
                  <a:pt x="0" y="0"/>
                </a:lnTo>
                <a:close/>
              </a:path>
            </a:pathLst>
          </a:custGeom>
          <a:blipFill>
            <a:blip r:embed="rId3"/>
            <a:stretch>
              <a:fillRect l="0" t="0" r="0" b="0"/>
            </a:stretch>
          </a:blipFill>
        </p:spPr>
      </p:sp>
      <p:grpSp>
        <p:nvGrpSpPr>
          <p:cNvPr name="Group 4" id="4"/>
          <p:cNvGrpSpPr/>
          <p:nvPr/>
        </p:nvGrpSpPr>
        <p:grpSpPr>
          <a:xfrm rot="0">
            <a:off x="9711497" y="3457597"/>
            <a:ext cx="8403197" cy="3371805"/>
            <a:chOff x="0" y="0"/>
            <a:chExt cx="11204262" cy="4495740"/>
          </a:xfrm>
        </p:grpSpPr>
        <p:sp>
          <p:nvSpPr>
            <p:cNvPr name="TextBox 5" id="5"/>
            <p:cNvSpPr txBox="true"/>
            <p:nvPr/>
          </p:nvSpPr>
          <p:spPr>
            <a:xfrm rot="0">
              <a:off x="0" y="379531"/>
              <a:ext cx="11204262" cy="2707202"/>
            </a:xfrm>
            <a:prstGeom prst="rect">
              <a:avLst/>
            </a:prstGeom>
          </p:spPr>
          <p:txBody>
            <a:bodyPr anchor="t" rtlCol="false" tIns="0" lIns="0" bIns="0" rIns="0">
              <a:spAutoFit/>
            </a:bodyPr>
            <a:lstStyle/>
            <a:p>
              <a:pPr>
                <a:lnSpc>
                  <a:spcPts val="7624"/>
                </a:lnSpc>
              </a:pPr>
              <a:r>
                <a:rPr lang="en-US" sz="7942">
                  <a:solidFill>
                    <a:srgbClr val="3E4B77"/>
                  </a:solidFill>
                  <a:latin typeface="Aileron Heavy Bold"/>
                </a:rPr>
                <a:t>FACTORY FRENZY   </a:t>
              </a:r>
            </a:p>
          </p:txBody>
        </p:sp>
        <p:sp>
          <p:nvSpPr>
            <p:cNvPr name="TextBox 6" id="6"/>
            <p:cNvSpPr txBox="true"/>
            <p:nvPr/>
          </p:nvSpPr>
          <p:spPr>
            <a:xfrm rot="0">
              <a:off x="0" y="3722951"/>
              <a:ext cx="11204262" cy="772789"/>
            </a:xfrm>
            <a:prstGeom prst="rect">
              <a:avLst/>
            </a:prstGeom>
          </p:spPr>
          <p:txBody>
            <a:bodyPr anchor="t" rtlCol="false" tIns="0" lIns="0" bIns="0" rIns="0">
              <a:spAutoFit/>
            </a:bodyPr>
            <a:lstStyle/>
            <a:p>
              <a:pPr>
                <a:lnSpc>
                  <a:spcPts val="4803"/>
                </a:lnSpc>
              </a:pPr>
              <a:r>
                <a:rPr lang="en-US" sz="3431" spc="205">
                  <a:solidFill>
                    <a:srgbClr val="3E4B77"/>
                  </a:solidFill>
                  <a:latin typeface="Aileron Regular"/>
                </a:rPr>
                <a:t>26/01/2024</a:t>
              </a:r>
            </a:p>
          </p:txBody>
        </p:sp>
      </p:grpSp>
      <p:sp>
        <p:nvSpPr>
          <p:cNvPr name="TextBox 7" id="7"/>
          <p:cNvSpPr txBox="true"/>
          <p:nvPr/>
        </p:nvSpPr>
        <p:spPr>
          <a:xfrm rot="0">
            <a:off x="13913096" y="6538533"/>
            <a:ext cx="3634147" cy="2507189"/>
          </a:xfrm>
          <a:prstGeom prst="rect">
            <a:avLst/>
          </a:prstGeom>
        </p:spPr>
        <p:txBody>
          <a:bodyPr anchor="t" rtlCol="false" tIns="0" lIns="0" bIns="0" rIns="0">
            <a:spAutoFit/>
          </a:bodyPr>
          <a:lstStyle/>
          <a:p>
            <a:pPr algn="r">
              <a:lnSpc>
                <a:spcPts val="4072"/>
              </a:lnSpc>
            </a:pPr>
            <a:r>
              <a:rPr lang="en-US" sz="2715">
                <a:solidFill>
                  <a:srgbClr val="384B44"/>
                </a:solidFill>
                <a:latin typeface="Aileron Regular Bold"/>
              </a:rPr>
              <a:t>MONG-THE BRUCE</a:t>
            </a:r>
          </a:p>
          <a:p>
            <a:pPr algn="r">
              <a:lnSpc>
                <a:spcPts val="4072"/>
              </a:lnSpc>
            </a:pPr>
            <a:r>
              <a:rPr lang="en-US" sz="2715">
                <a:solidFill>
                  <a:srgbClr val="384B44"/>
                </a:solidFill>
                <a:latin typeface="Aileron Regular Bold"/>
              </a:rPr>
              <a:t>GILLES BENJAMIN</a:t>
            </a:r>
          </a:p>
          <a:p>
            <a:pPr algn="r">
              <a:lnSpc>
                <a:spcPts val="4072"/>
              </a:lnSpc>
            </a:pPr>
            <a:r>
              <a:rPr lang="en-US" sz="2715">
                <a:solidFill>
                  <a:srgbClr val="384B44"/>
                </a:solidFill>
                <a:latin typeface="Aileron Regular Bold"/>
              </a:rPr>
              <a:t>SUBTS YANN</a:t>
            </a:r>
          </a:p>
          <a:p>
            <a:pPr algn="r">
              <a:lnSpc>
                <a:spcPts val="4072"/>
              </a:lnSpc>
            </a:pPr>
          </a:p>
          <a:p>
            <a:pPr algn="r">
              <a:lnSpc>
                <a:spcPts val="4072"/>
              </a:lnSpc>
            </a:pP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5CC9F4"/>
        </a:solidFill>
      </p:bgPr>
    </p:bg>
    <p:spTree>
      <p:nvGrpSpPr>
        <p:cNvPr id="1" name=""/>
        <p:cNvGrpSpPr/>
        <p:nvPr/>
      </p:nvGrpSpPr>
      <p:grpSpPr>
        <a:xfrm>
          <a:off x="0" y="0"/>
          <a:ext cx="0" cy="0"/>
          <a:chOff x="0" y="0"/>
          <a:chExt cx="0" cy="0"/>
        </a:xfrm>
      </p:grpSpPr>
      <p:sp>
        <p:nvSpPr>
          <p:cNvPr name="AutoShape 2" id="2"/>
          <p:cNvSpPr/>
          <p:nvPr/>
        </p:nvSpPr>
        <p:spPr>
          <a:xfrm rot="0">
            <a:off x="12099158" y="0"/>
            <a:ext cx="6188842" cy="10287000"/>
          </a:xfrm>
          <a:prstGeom prst="rect">
            <a:avLst/>
          </a:prstGeom>
          <a:solidFill>
            <a:srgbClr val="FFFFFF"/>
          </a:solidFill>
        </p:spPr>
      </p:sp>
      <p:sp>
        <p:nvSpPr>
          <p:cNvPr name="TextBox 3" id="3"/>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10</a:t>
            </a:r>
          </a:p>
        </p:txBody>
      </p:sp>
      <p:sp>
        <p:nvSpPr>
          <p:cNvPr name="TextBox 4" id="4"/>
          <p:cNvSpPr txBox="true"/>
          <p:nvPr/>
        </p:nvSpPr>
        <p:spPr>
          <a:xfrm rot="0">
            <a:off x="0" y="4230927"/>
            <a:ext cx="12099158" cy="1195646"/>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PRESENTATION UX</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Freeform 2" id="2"/>
          <p:cNvSpPr/>
          <p:nvPr/>
        </p:nvSpPr>
        <p:spPr>
          <a:xfrm flipH="false" flipV="false" rot="0">
            <a:off x="3597031" y="1345505"/>
            <a:ext cx="11093937" cy="8330230"/>
          </a:xfrm>
          <a:custGeom>
            <a:avLst/>
            <a:gdLst/>
            <a:ahLst/>
            <a:cxnLst/>
            <a:rect r="r" b="b" t="t" l="l"/>
            <a:pathLst>
              <a:path h="8330230" w="11093937">
                <a:moveTo>
                  <a:pt x="0" y="0"/>
                </a:moveTo>
                <a:lnTo>
                  <a:pt x="11093938" y="0"/>
                </a:lnTo>
                <a:lnTo>
                  <a:pt x="11093938" y="8330230"/>
                </a:lnTo>
                <a:lnTo>
                  <a:pt x="0" y="8330230"/>
                </a:lnTo>
                <a:lnTo>
                  <a:pt x="0" y="0"/>
                </a:lnTo>
                <a:close/>
              </a:path>
            </a:pathLst>
          </a:custGeom>
          <a:blipFill>
            <a:blip r:embed="rId2"/>
            <a:stretch>
              <a:fillRect l="0" t="0" r="0" b="0"/>
            </a:stretch>
          </a:blipFill>
        </p:spPr>
      </p:sp>
      <p:sp>
        <p:nvSpPr>
          <p:cNvPr name="TextBox 3" id="3"/>
          <p:cNvSpPr txBox="true"/>
          <p:nvPr/>
        </p:nvSpPr>
        <p:spPr>
          <a:xfrm rot="0">
            <a:off x="3094421" y="149859"/>
            <a:ext cx="12099158" cy="1195646"/>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UX</a:t>
            </a:r>
          </a:p>
        </p:txBody>
      </p:sp>
      <p:sp>
        <p:nvSpPr>
          <p:cNvPr name="TextBox 4" id="4"/>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11</a:t>
            </a:r>
          </a:p>
        </p:txBody>
      </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Freeform 2" id="2"/>
          <p:cNvSpPr/>
          <p:nvPr/>
        </p:nvSpPr>
        <p:spPr>
          <a:xfrm flipH="false" flipV="false" rot="0">
            <a:off x="0" y="2667000"/>
            <a:ext cx="18288000" cy="7620000"/>
          </a:xfrm>
          <a:custGeom>
            <a:avLst/>
            <a:gdLst/>
            <a:ahLst/>
            <a:cxnLst/>
            <a:rect r="r" b="b" t="t" l="l"/>
            <a:pathLst>
              <a:path h="7620000" w="18288000">
                <a:moveTo>
                  <a:pt x="0" y="0"/>
                </a:moveTo>
                <a:lnTo>
                  <a:pt x="18288000" y="0"/>
                </a:lnTo>
                <a:lnTo>
                  <a:pt x="18288000" y="7620000"/>
                </a:lnTo>
                <a:lnTo>
                  <a:pt x="0" y="7620000"/>
                </a:lnTo>
                <a:lnTo>
                  <a:pt x="0" y="0"/>
                </a:lnTo>
                <a:close/>
              </a:path>
            </a:pathLst>
          </a:custGeom>
          <a:blipFill>
            <a:blip r:embed="rId2"/>
            <a:stretch>
              <a:fillRect l="0" t="0" r="0" b="0"/>
            </a:stretch>
          </a:blipFill>
        </p:spPr>
      </p:sp>
      <p:sp>
        <p:nvSpPr>
          <p:cNvPr name="TextBox 3" id="3"/>
          <p:cNvSpPr txBox="true"/>
          <p:nvPr/>
        </p:nvSpPr>
        <p:spPr>
          <a:xfrm rot="0">
            <a:off x="2565870" y="582214"/>
            <a:ext cx="12099158" cy="1195646"/>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MENU UX</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Freeform 2" id="2"/>
          <p:cNvSpPr/>
          <p:nvPr/>
        </p:nvSpPr>
        <p:spPr>
          <a:xfrm flipH="false" flipV="false" rot="0">
            <a:off x="0" y="2562638"/>
            <a:ext cx="18288000" cy="7724362"/>
          </a:xfrm>
          <a:custGeom>
            <a:avLst/>
            <a:gdLst/>
            <a:ahLst/>
            <a:cxnLst/>
            <a:rect r="r" b="b" t="t" l="l"/>
            <a:pathLst>
              <a:path h="7724362" w="18288000">
                <a:moveTo>
                  <a:pt x="0" y="0"/>
                </a:moveTo>
                <a:lnTo>
                  <a:pt x="18288000" y="0"/>
                </a:lnTo>
                <a:lnTo>
                  <a:pt x="18288000" y="7724362"/>
                </a:lnTo>
                <a:lnTo>
                  <a:pt x="0" y="7724362"/>
                </a:lnTo>
                <a:lnTo>
                  <a:pt x="0" y="0"/>
                </a:lnTo>
                <a:close/>
              </a:path>
            </a:pathLst>
          </a:custGeom>
          <a:blipFill>
            <a:blip r:embed="rId2"/>
            <a:stretch>
              <a:fillRect l="0" t="0" r="0" b="0"/>
            </a:stretch>
          </a:blipFill>
        </p:spPr>
      </p:sp>
      <p:sp>
        <p:nvSpPr>
          <p:cNvPr name="TextBox 3" id="3"/>
          <p:cNvSpPr txBox="true"/>
          <p:nvPr/>
        </p:nvSpPr>
        <p:spPr>
          <a:xfrm rot="0">
            <a:off x="2895431" y="171346"/>
            <a:ext cx="12099158" cy="2391292"/>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PLATEFORME MOUVANTE</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Freeform 2" id="2"/>
          <p:cNvSpPr/>
          <p:nvPr/>
        </p:nvSpPr>
        <p:spPr>
          <a:xfrm flipH="false" flipV="false" rot="0">
            <a:off x="3198049" y="2769787"/>
            <a:ext cx="12219339" cy="7517213"/>
          </a:xfrm>
          <a:custGeom>
            <a:avLst/>
            <a:gdLst/>
            <a:ahLst/>
            <a:cxnLst/>
            <a:rect r="r" b="b" t="t" l="l"/>
            <a:pathLst>
              <a:path h="7517213" w="12219339">
                <a:moveTo>
                  <a:pt x="0" y="0"/>
                </a:moveTo>
                <a:lnTo>
                  <a:pt x="12219338" y="0"/>
                </a:lnTo>
                <a:lnTo>
                  <a:pt x="12219338" y="7517213"/>
                </a:lnTo>
                <a:lnTo>
                  <a:pt x="0" y="7517213"/>
                </a:lnTo>
                <a:lnTo>
                  <a:pt x="0" y="0"/>
                </a:lnTo>
                <a:close/>
              </a:path>
            </a:pathLst>
          </a:custGeom>
          <a:blipFill>
            <a:blip r:embed="rId2"/>
            <a:stretch>
              <a:fillRect l="0" t="0" r="0" b="0"/>
            </a:stretch>
          </a:blipFill>
        </p:spPr>
      </p:sp>
      <p:sp>
        <p:nvSpPr>
          <p:cNvPr name="TextBox 3" id="3"/>
          <p:cNvSpPr txBox="true"/>
          <p:nvPr/>
        </p:nvSpPr>
        <p:spPr>
          <a:xfrm rot="0">
            <a:off x="2895431" y="769169"/>
            <a:ext cx="12099158" cy="1195646"/>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MENU MULTIJOUEURS</a:t>
            </a:r>
          </a:p>
        </p:txBody>
      </p:sp>
      <p:sp>
        <p:nvSpPr>
          <p:cNvPr name="TextBox 4" id="4"/>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14</a:t>
            </a:r>
          </a:p>
        </p:txBody>
      </p:sp>
    </p:spTree>
  </p:cSld>
  <p:clrMapOvr>
    <a:masterClrMapping/>
  </p:clrMapOvr>
  <p:transition spd="fast">
    <p:cover dir="d"/>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AutoShape 2" id="2"/>
          <p:cNvSpPr/>
          <p:nvPr/>
        </p:nvSpPr>
        <p:spPr>
          <a:xfrm rot="0">
            <a:off x="9684607" y="0"/>
            <a:ext cx="8603393" cy="10287000"/>
          </a:xfrm>
          <a:prstGeom prst="rect">
            <a:avLst/>
          </a:prstGeom>
          <a:solidFill>
            <a:srgbClr val="FFFFFF"/>
          </a:solidFill>
        </p:spPr>
      </p:sp>
      <p:sp>
        <p:nvSpPr>
          <p:cNvPr name="TextBox 3" id="3"/>
          <p:cNvSpPr txBox="true"/>
          <p:nvPr/>
        </p:nvSpPr>
        <p:spPr>
          <a:xfrm rot="0">
            <a:off x="5995765" y="887014"/>
            <a:ext cx="3688841" cy="537844"/>
          </a:xfrm>
          <a:prstGeom prst="rect">
            <a:avLst/>
          </a:prstGeom>
        </p:spPr>
        <p:txBody>
          <a:bodyPr anchor="t" rtlCol="false" tIns="0" lIns="0" bIns="0" rIns="0">
            <a:spAutoFit/>
          </a:bodyPr>
          <a:lstStyle/>
          <a:p>
            <a:pPr algn="ctr">
              <a:lnSpc>
                <a:spcPts val="4480"/>
              </a:lnSpc>
            </a:pPr>
          </a:p>
        </p:txBody>
      </p:sp>
      <p:sp>
        <p:nvSpPr>
          <p:cNvPr name="TextBox 4" id="4"/>
          <p:cNvSpPr txBox="true"/>
          <p:nvPr/>
        </p:nvSpPr>
        <p:spPr>
          <a:xfrm rot="0">
            <a:off x="13570459" y="3503930"/>
            <a:ext cx="3688841" cy="695959"/>
          </a:xfrm>
          <a:prstGeom prst="rect">
            <a:avLst/>
          </a:prstGeom>
        </p:spPr>
        <p:txBody>
          <a:bodyPr anchor="t" rtlCol="false" tIns="0" lIns="0" bIns="0" rIns="0">
            <a:spAutoFit/>
          </a:bodyPr>
          <a:lstStyle/>
          <a:p>
            <a:pPr algn="ctr">
              <a:lnSpc>
                <a:spcPts val="5740"/>
              </a:lnSpc>
            </a:pPr>
          </a:p>
        </p:txBody>
      </p:sp>
      <p:sp>
        <p:nvSpPr>
          <p:cNvPr name="Freeform 5" id="5"/>
          <p:cNvSpPr/>
          <p:nvPr/>
        </p:nvSpPr>
        <p:spPr>
          <a:xfrm flipH="false" flipV="false" rot="0">
            <a:off x="10303557" y="436174"/>
            <a:ext cx="7365492" cy="8229600"/>
          </a:xfrm>
          <a:custGeom>
            <a:avLst/>
            <a:gdLst/>
            <a:ahLst/>
            <a:cxnLst/>
            <a:rect r="r" b="b" t="t" l="l"/>
            <a:pathLst>
              <a:path h="8229600" w="7365492">
                <a:moveTo>
                  <a:pt x="0" y="0"/>
                </a:moveTo>
                <a:lnTo>
                  <a:pt x="7365492" y="0"/>
                </a:lnTo>
                <a:lnTo>
                  <a:pt x="7365492" y="8229600"/>
                </a:lnTo>
                <a:lnTo>
                  <a:pt x="0" y="8229600"/>
                </a:lnTo>
                <a:lnTo>
                  <a:pt x="0" y="0"/>
                </a:lnTo>
                <a:close/>
              </a:path>
            </a:pathLst>
          </a:custGeom>
          <a:blipFill>
            <a:blip r:embed="rId3"/>
            <a:stretch>
              <a:fillRect l="0" t="0" r="0" b="0"/>
            </a:stretch>
          </a:blipFill>
        </p:spPr>
      </p:sp>
      <p:sp>
        <p:nvSpPr>
          <p:cNvPr name="TextBox 6" id="6"/>
          <p:cNvSpPr txBox="true"/>
          <p:nvPr/>
        </p:nvSpPr>
        <p:spPr>
          <a:xfrm rot="0">
            <a:off x="1028700" y="2596530"/>
            <a:ext cx="7572720" cy="4416572"/>
          </a:xfrm>
          <a:prstGeom prst="rect">
            <a:avLst/>
          </a:prstGeom>
        </p:spPr>
        <p:txBody>
          <a:bodyPr anchor="t" rtlCol="false" tIns="0" lIns="0" bIns="0" rIns="0">
            <a:spAutoFit/>
          </a:bodyPr>
          <a:lstStyle/>
          <a:p>
            <a:pPr algn="ctr">
              <a:lnSpc>
                <a:spcPts val="8742"/>
              </a:lnSpc>
            </a:pPr>
            <a:r>
              <a:rPr lang="en-US" sz="7285" spc="145">
                <a:solidFill>
                  <a:srgbClr val="3E4B77"/>
                </a:solidFill>
                <a:latin typeface="Aileron Heavy Bold"/>
              </a:rPr>
              <a:t>MODELE POUR GESTION DES NIVEAUX ET JSON</a:t>
            </a:r>
          </a:p>
        </p:txBody>
      </p:sp>
      <p:sp>
        <p:nvSpPr>
          <p:cNvPr name="TextBox 7" id="7"/>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15</a:t>
            </a:r>
          </a:p>
        </p:txBody>
      </p:sp>
    </p:spTree>
  </p:cSld>
  <p:clrMapOvr>
    <a:masterClrMapping/>
  </p:clrMapOvr>
  <p:transition spd="fast">
    <p:cover dir="d"/>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AutoShape 2" id="2"/>
          <p:cNvSpPr/>
          <p:nvPr/>
        </p:nvSpPr>
        <p:spPr>
          <a:xfrm rot="0">
            <a:off x="0" y="0"/>
            <a:ext cx="18465363" cy="10287000"/>
          </a:xfrm>
          <a:prstGeom prst="rect">
            <a:avLst/>
          </a:prstGeom>
          <a:solidFill>
            <a:srgbClr val="FFFFFF"/>
          </a:solidFill>
        </p:spPr>
      </p:sp>
      <p:grpSp>
        <p:nvGrpSpPr>
          <p:cNvPr name="Group 3" id="3"/>
          <p:cNvGrpSpPr/>
          <p:nvPr/>
        </p:nvGrpSpPr>
        <p:grpSpPr>
          <a:xfrm rot="0">
            <a:off x="1028700" y="1826567"/>
            <a:ext cx="3922314" cy="590195"/>
            <a:chOff x="0" y="0"/>
            <a:chExt cx="1033038" cy="155442"/>
          </a:xfrm>
        </p:grpSpPr>
        <p:sp>
          <p:nvSpPr>
            <p:cNvPr name="Freeform 4" id="4"/>
            <p:cNvSpPr/>
            <p:nvPr/>
          </p:nvSpPr>
          <p:spPr>
            <a:xfrm flipH="false" flipV="false" rot="0">
              <a:off x="0" y="0"/>
              <a:ext cx="1033038" cy="155442"/>
            </a:xfrm>
            <a:custGeom>
              <a:avLst/>
              <a:gdLst/>
              <a:ahLst/>
              <a:cxnLst/>
              <a:rect r="r" b="b" t="t" l="l"/>
              <a:pathLst>
                <a:path h="155442" w="1033038">
                  <a:moveTo>
                    <a:pt x="0" y="0"/>
                  </a:moveTo>
                  <a:lnTo>
                    <a:pt x="1033038" y="0"/>
                  </a:lnTo>
                  <a:lnTo>
                    <a:pt x="1033038" y="155442"/>
                  </a:lnTo>
                  <a:lnTo>
                    <a:pt x="0" y="155442"/>
                  </a:lnTo>
                  <a:close/>
                </a:path>
              </a:pathLst>
            </a:custGeom>
            <a:solidFill>
              <a:srgbClr val="38B6FF"/>
            </a:solidFill>
          </p:spPr>
        </p:sp>
        <p:sp>
          <p:nvSpPr>
            <p:cNvPr name="TextBox 5" id="5"/>
            <p:cNvSpPr txBox="true"/>
            <p:nvPr/>
          </p:nvSpPr>
          <p:spPr>
            <a:xfrm>
              <a:off x="0" y="-47625"/>
              <a:ext cx="1033038" cy="203067"/>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Struct MapObject</a:t>
              </a:r>
            </a:p>
          </p:txBody>
        </p:sp>
      </p:grpSp>
      <p:grpSp>
        <p:nvGrpSpPr>
          <p:cNvPr name="Group 6" id="6"/>
          <p:cNvGrpSpPr/>
          <p:nvPr/>
        </p:nvGrpSpPr>
        <p:grpSpPr>
          <a:xfrm rot="0">
            <a:off x="1042136" y="5978520"/>
            <a:ext cx="3922314" cy="588361"/>
            <a:chOff x="0" y="0"/>
            <a:chExt cx="1033038" cy="154959"/>
          </a:xfrm>
        </p:grpSpPr>
        <p:sp>
          <p:nvSpPr>
            <p:cNvPr name="Freeform 7" id="7"/>
            <p:cNvSpPr/>
            <p:nvPr/>
          </p:nvSpPr>
          <p:spPr>
            <a:xfrm flipH="false" flipV="false" rot="0">
              <a:off x="0" y="0"/>
              <a:ext cx="1033038" cy="154959"/>
            </a:xfrm>
            <a:custGeom>
              <a:avLst/>
              <a:gdLst/>
              <a:ahLst/>
              <a:cxnLst/>
              <a:rect r="r" b="b" t="t" l="l"/>
              <a:pathLst>
                <a:path h="154959" w="1033038">
                  <a:moveTo>
                    <a:pt x="0" y="0"/>
                  </a:moveTo>
                  <a:lnTo>
                    <a:pt x="1033038" y="0"/>
                  </a:lnTo>
                  <a:lnTo>
                    <a:pt x="1033038" y="154959"/>
                  </a:lnTo>
                  <a:lnTo>
                    <a:pt x="0" y="154959"/>
                  </a:lnTo>
                  <a:close/>
                </a:path>
              </a:pathLst>
            </a:custGeom>
            <a:solidFill>
              <a:srgbClr val="38B6FF"/>
            </a:solidFill>
          </p:spPr>
        </p:sp>
        <p:sp>
          <p:nvSpPr>
            <p:cNvPr name="TextBox 8" id="8"/>
            <p:cNvSpPr txBox="true"/>
            <p:nvPr/>
          </p:nvSpPr>
          <p:spPr>
            <a:xfrm>
              <a:off x="0" y="-47625"/>
              <a:ext cx="1033038" cy="202584"/>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MapData</a:t>
              </a:r>
            </a:p>
          </p:txBody>
        </p:sp>
      </p:grpSp>
      <p:grpSp>
        <p:nvGrpSpPr>
          <p:cNvPr name="Group 9" id="9"/>
          <p:cNvGrpSpPr/>
          <p:nvPr/>
        </p:nvGrpSpPr>
        <p:grpSpPr>
          <a:xfrm rot="0">
            <a:off x="1028700" y="6568715"/>
            <a:ext cx="3935750" cy="3086100"/>
            <a:chOff x="0" y="0"/>
            <a:chExt cx="1036576" cy="812800"/>
          </a:xfrm>
        </p:grpSpPr>
        <p:sp>
          <p:nvSpPr>
            <p:cNvPr name="Freeform 10" id="10"/>
            <p:cNvSpPr/>
            <p:nvPr/>
          </p:nvSpPr>
          <p:spPr>
            <a:xfrm flipH="false" flipV="false" rot="0">
              <a:off x="0" y="0"/>
              <a:ext cx="1036576" cy="812800"/>
            </a:xfrm>
            <a:custGeom>
              <a:avLst/>
              <a:gdLst/>
              <a:ahLst/>
              <a:cxnLst/>
              <a:rect r="r" b="b" t="t" l="l"/>
              <a:pathLst>
                <a:path h="812800" w="1036576">
                  <a:moveTo>
                    <a:pt x="0" y="0"/>
                  </a:moveTo>
                  <a:lnTo>
                    <a:pt x="1036576" y="0"/>
                  </a:lnTo>
                  <a:lnTo>
                    <a:pt x="1036576" y="812800"/>
                  </a:lnTo>
                  <a:lnTo>
                    <a:pt x="0" y="812800"/>
                  </a:lnTo>
                  <a:close/>
                </a:path>
              </a:pathLst>
            </a:custGeom>
            <a:solidFill>
              <a:srgbClr val="E3E6EA"/>
            </a:solidFill>
          </p:spPr>
        </p:sp>
        <p:sp>
          <p:nvSpPr>
            <p:cNvPr name="TextBox 11" id="11"/>
            <p:cNvSpPr txBox="true"/>
            <p:nvPr/>
          </p:nvSpPr>
          <p:spPr>
            <a:xfrm>
              <a:off x="0" y="-28575"/>
              <a:ext cx="1036576" cy="841375"/>
            </a:xfrm>
            <a:prstGeom prst="rect">
              <a:avLst/>
            </a:prstGeom>
          </p:spPr>
          <p:txBody>
            <a:bodyPr anchor="ctr" rtlCol="false" tIns="50800" lIns="50800" bIns="50800" rIns="50800"/>
            <a:lstStyle/>
            <a:p>
              <a:pPr marL="367032" indent="-183516" lvl="1">
                <a:lnSpc>
                  <a:spcPts val="2380"/>
                </a:lnSpc>
                <a:buFont typeface="Arial"/>
                <a:buChar char="•"/>
              </a:pPr>
              <a:r>
                <a:rPr lang="en-US" sz="1700">
                  <a:solidFill>
                    <a:srgbClr val="000000"/>
                  </a:solidFill>
                  <a:latin typeface="Open Sans Extra Bold Italics"/>
                </a:rPr>
                <a:t>Liste&lt;MapObjet&gt;</a:t>
              </a:r>
              <a:r>
                <a:rPr lang="en-US" sz="1700">
                  <a:solidFill>
                    <a:srgbClr val="000000"/>
                  </a:solidFill>
                  <a:latin typeface="Open Sans Extra Bold Italics"/>
                </a:rPr>
                <a:t> </a:t>
              </a:r>
            </a:p>
            <a:p>
              <a:pPr>
                <a:lnSpc>
                  <a:spcPts val="2380"/>
                </a:lnSpc>
              </a:pPr>
            </a:p>
            <a:p>
              <a:pPr>
                <a:lnSpc>
                  <a:spcPts val="2380"/>
                </a:lnSpc>
              </a:pPr>
              <a:r>
                <a:rPr lang="en-US" sz="1700">
                  <a:solidFill>
                    <a:srgbClr val="000000"/>
                  </a:solidFill>
                  <a:latin typeface="Open Sans Extra Bold Italics"/>
                </a:rPr>
                <a:t>_______________________________________</a:t>
              </a:r>
            </a:p>
            <a:p>
              <a:pPr>
                <a:lnSpc>
                  <a:spcPts val="2380"/>
                </a:lnSpc>
              </a:pPr>
            </a:p>
            <a:p>
              <a:pPr marL="367032" indent="-183516" lvl="1">
                <a:lnSpc>
                  <a:spcPts val="2380"/>
                </a:lnSpc>
                <a:buFont typeface="Arial"/>
                <a:buChar char="•"/>
              </a:pPr>
              <a:r>
                <a:rPr lang="en-US" sz="1700">
                  <a:solidFill>
                    <a:srgbClr val="000000"/>
                  </a:solidFill>
                  <a:latin typeface="Open Sans Extra Bold Italics"/>
                </a:rPr>
                <a:t>AddObJect (MapObjet)</a:t>
              </a:r>
            </a:p>
            <a:p>
              <a:pPr>
                <a:lnSpc>
                  <a:spcPts val="2380"/>
                </a:lnSpc>
              </a:pPr>
            </a:p>
          </p:txBody>
        </p:sp>
      </p:grpSp>
      <p:grpSp>
        <p:nvGrpSpPr>
          <p:cNvPr name="Group 12" id="12"/>
          <p:cNvGrpSpPr/>
          <p:nvPr/>
        </p:nvGrpSpPr>
        <p:grpSpPr>
          <a:xfrm rot="0">
            <a:off x="1028700" y="2414927"/>
            <a:ext cx="3935750" cy="3086100"/>
            <a:chOff x="0" y="0"/>
            <a:chExt cx="1036576" cy="812800"/>
          </a:xfrm>
        </p:grpSpPr>
        <p:sp>
          <p:nvSpPr>
            <p:cNvPr name="Freeform 13" id="13"/>
            <p:cNvSpPr/>
            <p:nvPr/>
          </p:nvSpPr>
          <p:spPr>
            <a:xfrm flipH="false" flipV="false" rot="0">
              <a:off x="0" y="0"/>
              <a:ext cx="1036576" cy="812800"/>
            </a:xfrm>
            <a:custGeom>
              <a:avLst/>
              <a:gdLst/>
              <a:ahLst/>
              <a:cxnLst/>
              <a:rect r="r" b="b" t="t" l="l"/>
              <a:pathLst>
                <a:path h="812800" w="1036576">
                  <a:moveTo>
                    <a:pt x="0" y="0"/>
                  </a:moveTo>
                  <a:lnTo>
                    <a:pt x="1036576" y="0"/>
                  </a:lnTo>
                  <a:lnTo>
                    <a:pt x="1036576" y="812800"/>
                  </a:lnTo>
                  <a:lnTo>
                    <a:pt x="0" y="812800"/>
                  </a:lnTo>
                  <a:close/>
                </a:path>
              </a:pathLst>
            </a:custGeom>
            <a:solidFill>
              <a:srgbClr val="E3E6EA"/>
            </a:solidFill>
          </p:spPr>
        </p:sp>
        <p:sp>
          <p:nvSpPr>
            <p:cNvPr name="TextBox 14" id="14"/>
            <p:cNvSpPr txBox="true"/>
            <p:nvPr/>
          </p:nvSpPr>
          <p:spPr>
            <a:xfrm>
              <a:off x="0" y="-28575"/>
              <a:ext cx="1036576" cy="841375"/>
            </a:xfrm>
            <a:prstGeom prst="rect">
              <a:avLst/>
            </a:prstGeom>
          </p:spPr>
          <p:txBody>
            <a:bodyPr anchor="ctr" rtlCol="false" tIns="50800" lIns="50800" bIns="50800" rIns="50800"/>
            <a:lstStyle/>
            <a:p>
              <a:pPr marL="367032" indent="-183516" lvl="1">
                <a:lnSpc>
                  <a:spcPts val="2380"/>
                </a:lnSpc>
                <a:buFont typeface="Arial"/>
                <a:buChar char="•"/>
              </a:pPr>
              <a:r>
                <a:rPr lang="en-US" sz="1700">
                  <a:solidFill>
                    <a:srgbClr val="000000"/>
                  </a:solidFill>
                  <a:latin typeface="Open Sans Extra Bold Italics"/>
                </a:rPr>
                <a:t> public string ObjectID;</a:t>
              </a:r>
            </a:p>
            <a:p>
              <a:pPr marL="367032" indent="-183516" lvl="1">
                <a:lnSpc>
                  <a:spcPts val="2380"/>
                </a:lnSpc>
                <a:buFont typeface="Arial"/>
                <a:buChar char="•"/>
              </a:pPr>
              <a:r>
                <a:rPr lang="en-US" sz="1700">
                  <a:solidFill>
                    <a:srgbClr val="000000"/>
                  </a:solidFill>
                  <a:latin typeface="Open Sans Extra Bold Italics"/>
                </a:rPr>
                <a:t>  public Vector3 Position;</a:t>
              </a:r>
            </a:p>
            <a:p>
              <a:pPr marL="367032" indent="-183516" lvl="1">
                <a:lnSpc>
                  <a:spcPts val="2380"/>
                </a:lnSpc>
                <a:buFont typeface="Arial"/>
                <a:buChar char="•"/>
              </a:pPr>
              <a:r>
                <a:rPr lang="en-US" sz="1700">
                  <a:solidFill>
                    <a:srgbClr val="000000"/>
                  </a:solidFill>
                  <a:latin typeface="Open Sans Extra Bold Italics"/>
                </a:rPr>
                <a:t>  public Quaternion Rotation;</a:t>
              </a:r>
            </a:p>
            <a:p>
              <a:pPr marL="367032" indent="-183516" lvl="1">
                <a:lnSpc>
                  <a:spcPts val="2380"/>
                </a:lnSpc>
                <a:buFont typeface="Arial"/>
                <a:buChar char="•"/>
              </a:pPr>
              <a:r>
                <a:rPr lang="en-US" sz="1700">
                  <a:solidFill>
                    <a:srgbClr val="000000"/>
                  </a:solidFill>
                  <a:latin typeface="Open Sans Extra Bold Italics"/>
                </a:rPr>
                <a:t>  public Vector3 Scale;</a:t>
              </a:r>
            </a:p>
            <a:p>
              <a:pPr marL="367032" indent="-183516" lvl="1">
                <a:lnSpc>
                  <a:spcPts val="2380"/>
                </a:lnSpc>
                <a:buFont typeface="Arial"/>
                <a:buChar char="•"/>
              </a:pPr>
              <a:r>
                <a:rPr lang="en-US" sz="1700">
                  <a:solidFill>
                    <a:srgbClr val="000000"/>
                  </a:solidFill>
                  <a:latin typeface="Open Sans Extra Bold Italics"/>
                </a:rPr>
                <a:t>  public Vector3 FinalPosition; </a:t>
              </a:r>
            </a:p>
            <a:p>
              <a:pPr marL="367032" indent="-183516" lvl="1">
                <a:lnSpc>
                  <a:spcPts val="2380"/>
                </a:lnSpc>
                <a:buFont typeface="Arial"/>
                <a:buChar char="•"/>
              </a:pPr>
              <a:r>
                <a:rPr lang="en-US" sz="1700">
                  <a:solidFill>
                    <a:srgbClr val="000000"/>
                  </a:solidFill>
                  <a:latin typeface="Open Sans Extra Bold Italics"/>
                </a:rPr>
                <a:t>  public float Speed;</a:t>
              </a:r>
            </a:p>
            <a:p>
              <a:pPr>
                <a:lnSpc>
                  <a:spcPts val="2380"/>
                </a:lnSpc>
              </a:pPr>
            </a:p>
          </p:txBody>
        </p:sp>
      </p:grpSp>
      <p:grpSp>
        <p:nvGrpSpPr>
          <p:cNvPr name="Group 15" id="15"/>
          <p:cNvGrpSpPr/>
          <p:nvPr/>
        </p:nvGrpSpPr>
        <p:grpSpPr>
          <a:xfrm rot="0">
            <a:off x="5580242" y="5978520"/>
            <a:ext cx="3922314" cy="588361"/>
            <a:chOff x="0" y="0"/>
            <a:chExt cx="1033038" cy="154959"/>
          </a:xfrm>
        </p:grpSpPr>
        <p:sp>
          <p:nvSpPr>
            <p:cNvPr name="Freeform 16" id="16"/>
            <p:cNvSpPr/>
            <p:nvPr/>
          </p:nvSpPr>
          <p:spPr>
            <a:xfrm flipH="false" flipV="false" rot="0">
              <a:off x="0" y="0"/>
              <a:ext cx="1033038" cy="154959"/>
            </a:xfrm>
            <a:custGeom>
              <a:avLst/>
              <a:gdLst/>
              <a:ahLst/>
              <a:cxnLst/>
              <a:rect r="r" b="b" t="t" l="l"/>
              <a:pathLst>
                <a:path h="154959" w="1033038">
                  <a:moveTo>
                    <a:pt x="0" y="0"/>
                  </a:moveTo>
                  <a:lnTo>
                    <a:pt x="1033038" y="0"/>
                  </a:lnTo>
                  <a:lnTo>
                    <a:pt x="1033038" y="154959"/>
                  </a:lnTo>
                  <a:lnTo>
                    <a:pt x="0" y="154959"/>
                  </a:lnTo>
                  <a:close/>
                </a:path>
              </a:pathLst>
            </a:custGeom>
            <a:solidFill>
              <a:srgbClr val="38B6FF"/>
            </a:solidFill>
          </p:spPr>
        </p:sp>
        <p:sp>
          <p:nvSpPr>
            <p:cNvPr name="TextBox 17" id="17"/>
            <p:cNvSpPr txBox="true"/>
            <p:nvPr/>
          </p:nvSpPr>
          <p:spPr>
            <a:xfrm>
              <a:off x="0" y="-47625"/>
              <a:ext cx="1033038" cy="202584"/>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MapDataManager</a:t>
              </a:r>
            </a:p>
          </p:txBody>
        </p:sp>
      </p:grpSp>
      <p:grpSp>
        <p:nvGrpSpPr>
          <p:cNvPr name="Group 18" id="18"/>
          <p:cNvGrpSpPr/>
          <p:nvPr/>
        </p:nvGrpSpPr>
        <p:grpSpPr>
          <a:xfrm rot="0">
            <a:off x="5566806" y="6568715"/>
            <a:ext cx="3935750" cy="3086100"/>
            <a:chOff x="0" y="0"/>
            <a:chExt cx="1036576" cy="812800"/>
          </a:xfrm>
        </p:grpSpPr>
        <p:sp>
          <p:nvSpPr>
            <p:cNvPr name="Freeform 19" id="19"/>
            <p:cNvSpPr/>
            <p:nvPr/>
          </p:nvSpPr>
          <p:spPr>
            <a:xfrm flipH="false" flipV="false" rot="0">
              <a:off x="0" y="0"/>
              <a:ext cx="1036576" cy="812800"/>
            </a:xfrm>
            <a:custGeom>
              <a:avLst/>
              <a:gdLst/>
              <a:ahLst/>
              <a:cxnLst/>
              <a:rect r="r" b="b" t="t" l="l"/>
              <a:pathLst>
                <a:path h="812800" w="1036576">
                  <a:moveTo>
                    <a:pt x="0" y="0"/>
                  </a:moveTo>
                  <a:lnTo>
                    <a:pt x="1036576" y="0"/>
                  </a:lnTo>
                  <a:lnTo>
                    <a:pt x="1036576" y="812800"/>
                  </a:lnTo>
                  <a:lnTo>
                    <a:pt x="0" y="812800"/>
                  </a:lnTo>
                  <a:close/>
                </a:path>
              </a:pathLst>
            </a:custGeom>
            <a:solidFill>
              <a:srgbClr val="E3E6EA"/>
            </a:solidFill>
          </p:spPr>
        </p:sp>
        <p:sp>
          <p:nvSpPr>
            <p:cNvPr name="TextBox 20" id="20"/>
            <p:cNvSpPr txBox="true"/>
            <p:nvPr/>
          </p:nvSpPr>
          <p:spPr>
            <a:xfrm>
              <a:off x="0" y="-28575"/>
              <a:ext cx="1036576" cy="841375"/>
            </a:xfrm>
            <a:prstGeom prst="rect">
              <a:avLst/>
            </a:prstGeom>
          </p:spPr>
          <p:txBody>
            <a:bodyPr anchor="ctr" rtlCol="false" tIns="50800" lIns="50800" bIns="50800" rIns="50800"/>
            <a:lstStyle/>
            <a:p>
              <a:pPr marL="367032" indent="-183516" lvl="1">
                <a:lnSpc>
                  <a:spcPts val="2380"/>
                </a:lnSpc>
                <a:buFont typeface="Arial"/>
                <a:buChar char="•"/>
              </a:pPr>
              <a:r>
                <a:rPr lang="en-US" sz="1700">
                  <a:solidFill>
                    <a:srgbClr val="000000"/>
                  </a:solidFill>
                  <a:latin typeface="Open Sans Extra Bold Italics"/>
                </a:rPr>
                <a:t>MapData</a:t>
              </a:r>
            </a:p>
            <a:p>
              <a:pPr>
                <a:lnSpc>
                  <a:spcPts val="2380"/>
                </a:lnSpc>
              </a:pPr>
            </a:p>
            <a:p>
              <a:pPr>
                <a:lnSpc>
                  <a:spcPts val="2380"/>
                </a:lnSpc>
              </a:pPr>
              <a:r>
                <a:rPr lang="en-US" sz="1700">
                  <a:solidFill>
                    <a:srgbClr val="000000"/>
                  </a:solidFill>
                  <a:latin typeface="Open Sans Extra Bold Italics"/>
                </a:rPr>
                <a:t>_______________________________________</a:t>
              </a:r>
            </a:p>
            <a:p>
              <a:pPr>
                <a:lnSpc>
                  <a:spcPts val="2380"/>
                </a:lnSpc>
              </a:pPr>
            </a:p>
            <a:p>
              <a:pPr marL="367032" indent="-183516" lvl="1">
                <a:lnSpc>
                  <a:spcPts val="2380"/>
                </a:lnSpc>
                <a:buFont typeface="Arial"/>
                <a:buChar char="•"/>
              </a:pPr>
              <a:r>
                <a:rPr lang="en-US" sz="1700">
                  <a:solidFill>
                    <a:srgbClr val="000000"/>
                  </a:solidFill>
                  <a:latin typeface="Open Sans Extra Bold Italics"/>
                </a:rPr>
                <a:t>SaveMap()</a:t>
              </a:r>
            </a:p>
            <a:p>
              <a:pPr>
                <a:lnSpc>
                  <a:spcPts val="2380"/>
                </a:lnSpc>
              </a:pPr>
            </a:p>
          </p:txBody>
        </p:sp>
      </p:grpSp>
      <p:sp>
        <p:nvSpPr>
          <p:cNvPr name="Freeform 21" id="21"/>
          <p:cNvSpPr/>
          <p:nvPr/>
        </p:nvSpPr>
        <p:spPr>
          <a:xfrm flipH="false" flipV="false" rot="0">
            <a:off x="11409584" y="2825952"/>
            <a:ext cx="6286372" cy="5551983"/>
          </a:xfrm>
          <a:custGeom>
            <a:avLst/>
            <a:gdLst/>
            <a:ahLst/>
            <a:cxnLst/>
            <a:rect r="r" b="b" t="t" l="l"/>
            <a:pathLst>
              <a:path h="5551983" w="6286372">
                <a:moveTo>
                  <a:pt x="0" y="0"/>
                </a:moveTo>
                <a:lnTo>
                  <a:pt x="6286371" y="0"/>
                </a:lnTo>
                <a:lnTo>
                  <a:pt x="6286371" y="5551983"/>
                </a:lnTo>
                <a:lnTo>
                  <a:pt x="0" y="5551983"/>
                </a:lnTo>
                <a:lnTo>
                  <a:pt x="0" y="0"/>
                </a:lnTo>
                <a:close/>
              </a:path>
            </a:pathLst>
          </a:custGeom>
          <a:blipFill>
            <a:blip r:embed="rId2"/>
            <a:stretch>
              <a:fillRect l="0" t="0" r="0" b="0"/>
            </a:stretch>
          </a:blipFill>
        </p:spPr>
      </p:sp>
      <p:sp>
        <p:nvSpPr>
          <p:cNvPr name="TextBox 22" id="22"/>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16</a:t>
            </a:r>
          </a:p>
        </p:txBody>
      </p:sp>
      <p:sp>
        <p:nvSpPr>
          <p:cNvPr name="TextBox 23" id="23"/>
          <p:cNvSpPr txBox="true"/>
          <p:nvPr/>
        </p:nvSpPr>
        <p:spPr>
          <a:xfrm rot="0">
            <a:off x="12539954" y="8550699"/>
            <a:ext cx="4076849" cy="580389"/>
          </a:xfrm>
          <a:prstGeom prst="rect">
            <a:avLst/>
          </a:prstGeom>
        </p:spPr>
        <p:txBody>
          <a:bodyPr anchor="t" rtlCol="false" tIns="0" lIns="0" bIns="0" rIns="0">
            <a:spAutoFit/>
          </a:bodyPr>
          <a:lstStyle/>
          <a:p>
            <a:pPr algn="ctr">
              <a:lnSpc>
                <a:spcPts val="4760"/>
              </a:lnSpc>
            </a:pPr>
            <a:r>
              <a:rPr lang="en-US" sz="3400">
                <a:solidFill>
                  <a:srgbClr val="384B44"/>
                </a:solidFill>
                <a:latin typeface="Open Sans Bold"/>
              </a:rPr>
              <a:t>json créer Exemple</a:t>
            </a:r>
          </a:p>
        </p:txBody>
      </p:sp>
      <p:sp>
        <p:nvSpPr>
          <p:cNvPr name="TextBox 24" id="24"/>
          <p:cNvSpPr txBox="true"/>
          <p:nvPr/>
        </p:nvSpPr>
        <p:spPr>
          <a:xfrm rot="0">
            <a:off x="706734" y="288337"/>
            <a:ext cx="4244280" cy="629919"/>
          </a:xfrm>
          <a:prstGeom prst="rect">
            <a:avLst/>
          </a:prstGeom>
        </p:spPr>
        <p:txBody>
          <a:bodyPr anchor="t" rtlCol="false" tIns="0" lIns="0" bIns="0" rIns="0">
            <a:spAutoFit/>
          </a:bodyPr>
          <a:lstStyle/>
          <a:p>
            <a:pPr algn="ctr">
              <a:lnSpc>
                <a:spcPts val="5180"/>
              </a:lnSpc>
            </a:pPr>
            <a:r>
              <a:rPr lang="en-US" sz="3700">
                <a:solidFill>
                  <a:srgbClr val="384B44"/>
                </a:solidFill>
                <a:latin typeface="Open Sans Bold"/>
              </a:rPr>
              <a:t>Application RA/RV</a:t>
            </a: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AutoShape 2" id="2"/>
          <p:cNvSpPr/>
          <p:nvPr/>
        </p:nvSpPr>
        <p:spPr>
          <a:xfrm rot="0">
            <a:off x="0" y="0"/>
            <a:ext cx="18465363" cy="10287000"/>
          </a:xfrm>
          <a:prstGeom prst="rect">
            <a:avLst/>
          </a:prstGeom>
          <a:solidFill>
            <a:srgbClr val="FFFFFF"/>
          </a:solidFill>
        </p:spPr>
      </p:sp>
      <p:grpSp>
        <p:nvGrpSpPr>
          <p:cNvPr name="Group 3" id="3"/>
          <p:cNvGrpSpPr/>
          <p:nvPr/>
        </p:nvGrpSpPr>
        <p:grpSpPr>
          <a:xfrm rot="0">
            <a:off x="12206583" y="5555707"/>
            <a:ext cx="3922314" cy="588361"/>
            <a:chOff x="0" y="0"/>
            <a:chExt cx="1033038" cy="154959"/>
          </a:xfrm>
        </p:grpSpPr>
        <p:sp>
          <p:nvSpPr>
            <p:cNvPr name="Freeform 4" id="4"/>
            <p:cNvSpPr/>
            <p:nvPr/>
          </p:nvSpPr>
          <p:spPr>
            <a:xfrm flipH="false" flipV="false" rot="0">
              <a:off x="0" y="0"/>
              <a:ext cx="1033038" cy="154959"/>
            </a:xfrm>
            <a:custGeom>
              <a:avLst/>
              <a:gdLst/>
              <a:ahLst/>
              <a:cxnLst/>
              <a:rect r="r" b="b" t="t" l="l"/>
              <a:pathLst>
                <a:path h="154959" w="1033038">
                  <a:moveTo>
                    <a:pt x="0" y="0"/>
                  </a:moveTo>
                  <a:lnTo>
                    <a:pt x="1033038" y="0"/>
                  </a:lnTo>
                  <a:lnTo>
                    <a:pt x="1033038" y="154959"/>
                  </a:lnTo>
                  <a:lnTo>
                    <a:pt x="0" y="154959"/>
                  </a:lnTo>
                  <a:close/>
                </a:path>
              </a:pathLst>
            </a:custGeom>
            <a:solidFill>
              <a:srgbClr val="38B6FF"/>
            </a:solidFill>
          </p:spPr>
        </p:sp>
        <p:sp>
          <p:nvSpPr>
            <p:cNvPr name="TextBox 5" id="5"/>
            <p:cNvSpPr txBox="true"/>
            <p:nvPr/>
          </p:nvSpPr>
          <p:spPr>
            <a:xfrm>
              <a:off x="0" y="-47625"/>
              <a:ext cx="1033038" cy="202584"/>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MapDataManager</a:t>
              </a:r>
            </a:p>
          </p:txBody>
        </p:sp>
      </p:grpSp>
      <p:grpSp>
        <p:nvGrpSpPr>
          <p:cNvPr name="Group 6" id="6"/>
          <p:cNvGrpSpPr/>
          <p:nvPr/>
        </p:nvGrpSpPr>
        <p:grpSpPr>
          <a:xfrm rot="0">
            <a:off x="12193147" y="6145901"/>
            <a:ext cx="3935750" cy="3086100"/>
            <a:chOff x="0" y="0"/>
            <a:chExt cx="1036576" cy="812800"/>
          </a:xfrm>
        </p:grpSpPr>
        <p:sp>
          <p:nvSpPr>
            <p:cNvPr name="Freeform 7" id="7"/>
            <p:cNvSpPr/>
            <p:nvPr/>
          </p:nvSpPr>
          <p:spPr>
            <a:xfrm flipH="false" flipV="false" rot="0">
              <a:off x="0" y="0"/>
              <a:ext cx="1036576" cy="812800"/>
            </a:xfrm>
            <a:custGeom>
              <a:avLst/>
              <a:gdLst/>
              <a:ahLst/>
              <a:cxnLst/>
              <a:rect r="r" b="b" t="t" l="l"/>
              <a:pathLst>
                <a:path h="812800" w="1036576">
                  <a:moveTo>
                    <a:pt x="0" y="0"/>
                  </a:moveTo>
                  <a:lnTo>
                    <a:pt x="1036576" y="0"/>
                  </a:lnTo>
                  <a:lnTo>
                    <a:pt x="1036576" y="812800"/>
                  </a:lnTo>
                  <a:lnTo>
                    <a:pt x="0" y="812800"/>
                  </a:lnTo>
                  <a:close/>
                </a:path>
              </a:pathLst>
            </a:custGeom>
            <a:solidFill>
              <a:srgbClr val="E3E6EA"/>
            </a:solidFill>
          </p:spPr>
        </p:sp>
        <p:sp>
          <p:nvSpPr>
            <p:cNvPr name="TextBox 8" id="8"/>
            <p:cNvSpPr txBox="true"/>
            <p:nvPr/>
          </p:nvSpPr>
          <p:spPr>
            <a:xfrm>
              <a:off x="0" y="-28575"/>
              <a:ext cx="1036576" cy="841375"/>
            </a:xfrm>
            <a:prstGeom prst="rect">
              <a:avLst/>
            </a:prstGeom>
          </p:spPr>
          <p:txBody>
            <a:bodyPr anchor="ctr" rtlCol="false" tIns="50800" lIns="50800" bIns="50800" rIns="50800"/>
            <a:lstStyle/>
            <a:p>
              <a:pPr marL="367032" indent="-183516" lvl="1">
                <a:lnSpc>
                  <a:spcPts val="2380"/>
                </a:lnSpc>
                <a:buFont typeface="Arial"/>
                <a:buChar char="•"/>
              </a:pPr>
              <a:r>
                <a:rPr lang="en-US" sz="1700">
                  <a:solidFill>
                    <a:srgbClr val="000000"/>
                  </a:solidFill>
                  <a:latin typeface="Open Sans Extra Bold Italics"/>
                </a:rPr>
                <a:t>MapData</a:t>
              </a:r>
            </a:p>
            <a:p>
              <a:pPr>
                <a:lnSpc>
                  <a:spcPts val="2380"/>
                </a:lnSpc>
              </a:pPr>
            </a:p>
            <a:p>
              <a:pPr>
                <a:lnSpc>
                  <a:spcPts val="2380"/>
                </a:lnSpc>
              </a:pPr>
              <a:r>
                <a:rPr lang="en-US" sz="1700">
                  <a:solidFill>
                    <a:srgbClr val="000000"/>
                  </a:solidFill>
                  <a:latin typeface="Open Sans Extra Bold Italics"/>
                </a:rPr>
                <a:t>_______________________________________</a:t>
              </a:r>
            </a:p>
            <a:p>
              <a:pPr>
                <a:lnSpc>
                  <a:spcPts val="2380"/>
                </a:lnSpc>
              </a:pPr>
            </a:p>
            <a:p>
              <a:pPr marL="367032" indent="-183516" lvl="1">
                <a:lnSpc>
                  <a:spcPts val="2380"/>
                </a:lnSpc>
                <a:buFont typeface="Arial"/>
                <a:buChar char="•"/>
              </a:pPr>
              <a:r>
                <a:rPr lang="en-US" sz="1700">
                  <a:solidFill>
                    <a:srgbClr val="000000"/>
                  </a:solidFill>
                  <a:latin typeface="Open Sans Extra Bold Italics"/>
                </a:rPr>
                <a:t>LoadMap()</a:t>
              </a:r>
            </a:p>
            <a:p>
              <a:pPr>
                <a:lnSpc>
                  <a:spcPts val="2380"/>
                </a:lnSpc>
              </a:pPr>
            </a:p>
          </p:txBody>
        </p:sp>
      </p:grpSp>
      <p:sp>
        <p:nvSpPr>
          <p:cNvPr name="Freeform 9" id="9"/>
          <p:cNvSpPr/>
          <p:nvPr/>
        </p:nvSpPr>
        <p:spPr>
          <a:xfrm flipH="false" flipV="false" rot="0">
            <a:off x="1331396" y="2032990"/>
            <a:ext cx="8181039" cy="7225310"/>
          </a:xfrm>
          <a:custGeom>
            <a:avLst/>
            <a:gdLst/>
            <a:ahLst/>
            <a:cxnLst/>
            <a:rect r="r" b="b" t="t" l="l"/>
            <a:pathLst>
              <a:path h="7225310" w="8181039">
                <a:moveTo>
                  <a:pt x="0" y="0"/>
                </a:moveTo>
                <a:lnTo>
                  <a:pt x="8181039" y="0"/>
                </a:lnTo>
                <a:lnTo>
                  <a:pt x="8181039" y="7225310"/>
                </a:lnTo>
                <a:lnTo>
                  <a:pt x="0" y="7225310"/>
                </a:lnTo>
                <a:lnTo>
                  <a:pt x="0" y="0"/>
                </a:lnTo>
                <a:close/>
              </a:path>
            </a:pathLst>
          </a:custGeom>
          <a:blipFill>
            <a:blip r:embed="rId2"/>
            <a:stretch>
              <a:fillRect l="0" t="0" r="0" b="0"/>
            </a:stretch>
          </a:blipFill>
        </p:spPr>
      </p:sp>
      <p:sp>
        <p:nvSpPr>
          <p:cNvPr name="TextBox 10" id="10"/>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17</a:t>
            </a:r>
          </a:p>
        </p:txBody>
      </p:sp>
      <p:sp>
        <p:nvSpPr>
          <p:cNvPr name="TextBox 11" id="11"/>
          <p:cNvSpPr txBox="true"/>
          <p:nvPr/>
        </p:nvSpPr>
        <p:spPr>
          <a:xfrm rot="0">
            <a:off x="904925" y="509224"/>
            <a:ext cx="5585668" cy="629919"/>
          </a:xfrm>
          <a:prstGeom prst="rect">
            <a:avLst/>
          </a:prstGeom>
        </p:spPr>
        <p:txBody>
          <a:bodyPr anchor="t" rtlCol="false" tIns="0" lIns="0" bIns="0" rIns="0">
            <a:spAutoFit/>
          </a:bodyPr>
          <a:lstStyle/>
          <a:p>
            <a:pPr algn="ctr">
              <a:lnSpc>
                <a:spcPts val="5180"/>
              </a:lnSpc>
            </a:pPr>
            <a:r>
              <a:rPr lang="en-US" sz="3700">
                <a:solidFill>
                  <a:srgbClr val="384B44"/>
                </a:solidFill>
                <a:latin typeface="Open Sans Bold"/>
              </a:rPr>
              <a:t>Application Multijoueur</a:t>
            </a:r>
          </a:p>
        </p:txBody>
      </p:sp>
      <p:grpSp>
        <p:nvGrpSpPr>
          <p:cNvPr name="Group 12" id="12"/>
          <p:cNvGrpSpPr/>
          <p:nvPr/>
        </p:nvGrpSpPr>
        <p:grpSpPr>
          <a:xfrm rot="0">
            <a:off x="12193147" y="804341"/>
            <a:ext cx="3922314" cy="588361"/>
            <a:chOff x="0" y="0"/>
            <a:chExt cx="1033038" cy="154959"/>
          </a:xfrm>
        </p:grpSpPr>
        <p:sp>
          <p:nvSpPr>
            <p:cNvPr name="Freeform 13" id="13"/>
            <p:cNvSpPr/>
            <p:nvPr/>
          </p:nvSpPr>
          <p:spPr>
            <a:xfrm flipH="false" flipV="false" rot="0">
              <a:off x="0" y="0"/>
              <a:ext cx="1033038" cy="154959"/>
            </a:xfrm>
            <a:custGeom>
              <a:avLst/>
              <a:gdLst/>
              <a:ahLst/>
              <a:cxnLst/>
              <a:rect r="r" b="b" t="t" l="l"/>
              <a:pathLst>
                <a:path h="154959" w="1033038">
                  <a:moveTo>
                    <a:pt x="0" y="0"/>
                  </a:moveTo>
                  <a:lnTo>
                    <a:pt x="1033038" y="0"/>
                  </a:lnTo>
                  <a:lnTo>
                    <a:pt x="1033038" y="154959"/>
                  </a:lnTo>
                  <a:lnTo>
                    <a:pt x="0" y="154959"/>
                  </a:lnTo>
                  <a:close/>
                </a:path>
              </a:pathLst>
            </a:custGeom>
            <a:solidFill>
              <a:srgbClr val="38B6FF"/>
            </a:solidFill>
          </p:spPr>
        </p:sp>
        <p:sp>
          <p:nvSpPr>
            <p:cNvPr name="TextBox 14" id="14"/>
            <p:cNvSpPr txBox="true"/>
            <p:nvPr/>
          </p:nvSpPr>
          <p:spPr>
            <a:xfrm>
              <a:off x="0" y="-47625"/>
              <a:ext cx="1033038" cy="202584"/>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Struct MapObject</a:t>
              </a:r>
            </a:p>
          </p:txBody>
        </p:sp>
      </p:grpSp>
      <p:grpSp>
        <p:nvGrpSpPr>
          <p:cNvPr name="Group 15" id="15"/>
          <p:cNvGrpSpPr/>
          <p:nvPr/>
        </p:nvGrpSpPr>
        <p:grpSpPr>
          <a:xfrm rot="0">
            <a:off x="12193147" y="1329543"/>
            <a:ext cx="3935750" cy="2754818"/>
            <a:chOff x="0" y="0"/>
            <a:chExt cx="1036576" cy="725549"/>
          </a:xfrm>
        </p:grpSpPr>
        <p:sp>
          <p:nvSpPr>
            <p:cNvPr name="Freeform 16" id="16"/>
            <p:cNvSpPr/>
            <p:nvPr/>
          </p:nvSpPr>
          <p:spPr>
            <a:xfrm flipH="false" flipV="false" rot="0">
              <a:off x="0" y="0"/>
              <a:ext cx="1036576" cy="725549"/>
            </a:xfrm>
            <a:custGeom>
              <a:avLst/>
              <a:gdLst/>
              <a:ahLst/>
              <a:cxnLst/>
              <a:rect r="r" b="b" t="t" l="l"/>
              <a:pathLst>
                <a:path h="725549" w="1036576">
                  <a:moveTo>
                    <a:pt x="0" y="0"/>
                  </a:moveTo>
                  <a:lnTo>
                    <a:pt x="1036576" y="0"/>
                  </a:lnTo>
                  <a:lnTo>
                    <a:pt x="1036576" y="725549"/>
                  </a:lnTo>
                  <a:lnTo>
                    <a:pt x="0" y="725549"/>
                  </a:lnTo>
                  <a:close/>
                </a:path>
              </a:pathLst>
            </a:custGeom>
            <a:solidFill>
              <a:srgbClr val="E3E6EA"/>
            </a:solidFill>
          </p:spPr>
        </p:sp>
        <p:sp>
          <p:nvSpPr>
            <p:cNvPr name="TextBox 17" id="17"/>
            <p:cNvSpPr txBox="true"/>
            <p:nvPr/>
          </p:nvSpPr>
          <p:spPr>
            <a:xfrm>
              <a:off x="0" y="-28575"/>
              <a:ext cx="1036576" cy="754124"/>
            </a:xfrm>
            <a:prstGeom prst="rect">
              <a:avLst/>
            </a:prstGeom>
          </p:spPr>
          <p:txBody>
            <a:bodyPr anchor="ctr" rtlCol="false" tIns="50800" lIns="50800" bIns="50800" rIns="50800"/>
            <a:lstStyle/>
            <a:p>
              <a:pPr marL="367032" indent="-183516" lvl="1">
                <a:lnSpc>
                  <a:spcPts val="2380"/>
                </a:lnSpc>
                <a:buFont typeface="Arial"/>
                <a:buChar char="•"/>
              </a:pPr>
              <a:r>
                <a:rPr lang="en-US" sz="1700">
                  <a:solidFill>
                    <a:srgbClr val="000000"/>
                  </a:solidFill>
                  <a:latin typeface="Open Sans Extra Bold Italics"/>
                </a:rPr>
                <a:t> public string ObjectID;</a:t>
              </a:r>
            </a:p>
            <a:p>
              <a:pPr marL="367032" indent="-183516" lvl="1">
                <a:lnSpc>
                  <a:spcPts val="2380"/>
                </a:lnSpc>
                <a:buFont typeface="Arial"/>
                <a:buChar char="•"/>
              </a:pPr>
              <a:r>
                <a:rPr lang="en-US" sz="1700">
                  <a:solidFill>
                    <a:srgbClr val="000000"/>
                  </a:solidFill>
                  <a:latin typeface="Open Sans Extra Bold Italics"/>
                </a:rPr>
                <a:t>  public Vector3 Position;</a:t>
              </a:r>
            </a:p>
            <a:p>
              <a:pPr marL="367032" indent="-183516" lvl="1">
                <a:lnSpc>
                  <a:spcPts val="2380"/>
                </a:lnSpc>
                <a:buFont typeface="Arial"/>
                <a:buChar char="•"/>
              </a:pPr>
              <a:r>
                <a:rPr lang="en-US" sz="1700">
                  <a:solidFill>
                    <a:srgbClr val="000000"/>
                  </a:solidFill>
                  <a:latin typeface="Open Sans Extra Bold Italics"/>
                </a:rPr>
                <a:t>  public Quaternion Rotation;</a:t>
              </a:r>
            </a:p>
            <a:p>
              <a:pPr marL="367032" indent="-183516" lvl="1">
                <a:lnSpc>
                  <a:spcPts val="2380"/>
                </a:lnSpc>
                <a:buFont typeface="Arial"/>
                <a:buChar char="•"/>
              </a:pPr>
              <a:r>
                <a:rPr lang="en-US" sz="1700">
                  <a:solidFill>
                    <a:srgbClr val="000000"/>
                  </a:solidFill>
                  <a:latin typeface="Open Sans Extra Bold Italics"/>
                </a:rPr>
                <a:t>  public Vector3 Scale;</a:t>
              </a:r>
            </a:p>
            <a:p>
              <a:pPr marL="367032" indent="-183516" lvl="1">
                <a:lnSpc>
                  <a:spcPts val="2380"/>
                </a:lnSpc>
                <a:buFont typeface="Arial"/>
                <a:buChar char="•"/>
              </a:pPr>
              <a:r>
                <a:rPr lang="en-US" sz="1700">
                  <a:solidFill>
                    <a:srgbClr val="000000"/>
                  </a:solidFill>
                  <a:latin typeface="Open Sans Extra Bold Italics"/>
                </a:rPr>
                <a:t>  public Vector3 FinalPosition; </a:t>
              </a:r>
            </a:p>
            <a:p>
              <a:pPr marL="367032" indent="-183516" lvl="1">
                <a:lnSpc>
                  <a:spcPts val="2380"/>
                </a:lnSpc>
                <a:buFont typeface="Arial"/>
                <a:buChar char="•"/>
              </a:pPr>
              <a:r>
                <a:rPr lang="en-US" sz="1700">
                  <a:solidFill>
                    <a:srgbClr val="000000"/>
                  </a:solidFill>
                  <a:latin typeface="Open Sans Extra Bold Italics"/>
                </a:rPr>
                <a:t>  public float Speed;</a:t>
              </a:r>
            </a:p>
            <a:p>
              <a:pPr>
                <a:lnSpc>
                  <a:spcPts val="2380"/>
                </a:lnSpc>
              </a:pPr>
            </a:p>
          </p:txBody>
        </p:sp>
      </p:gr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AutoShape 2" id="2"/>
          <p:cNvSpPr/>
          <p:nvPr/>
        </p:nvSpPr>
        <p:spPr>
          <a:xfrm rot="0">
            <a:off x="4825777" y="0"/>
            <a:ext cx="13556889" cy="10287000"/>
          </a:xfrm>
          <a:prstGeom prst="rect">
            <a:avLst/>
          </a:prstGeom>
          <a:solidFill>
            <a:srgbClr val="FFFFFF"/>
          </a:solidFill>
        </p:spPr>
      </p:sp>
      <p:sp>
        <p:nvSpPr>
          <p:cNvPr name="Freeform 3" id="3"/>
          <p:cNvSpPr/>
          <p:nvPr/>
        </p:nvSpPr>
        <p:spPr>
          <a:xfrm flipH="false" flipV="false" rot="0">
            <a:off x="7981101" y="1424858"/>
            <a:ext cx="6757929" cy="7277770"/>
          </a:xfrm>
          <a:custGeom>
            <a:avLst/>
            <a:gdLst/>
            <a:ahLst/>
            <a:cxnLst/>
            <a:rect r="r" b="b" t="t" l="l"/>
            <a:pathLst>
              <a:path h="7277770" w="6757929">
                <a:moveTo>
                  <a:pt x="0" y="0"/>
                </a:moveTo>
                <a:lnTo>
                  <a:pt x="6757929" y="0"/>
                </a:lnTo>
                <a:lnTo>
                  <a:pt x="6757929" y="7277769"/>
                </a:lnTo>
                <a:lnTo>
                  <a:pt x="0" y="7277769"/>
                </a:lnTo>
                <a:lnTo>
                  <a:pt x="0" y="0"/>
                </a:lnTo>
                <a:close/>
              </a:path>
            </a:pathLst>
          </a:custGeom>
          <a:blipFill>
            <a:blip r:embed="rId2"/>
            <a:stretch>
              <a:fillRect l="0" t="0" r="0" b="0"/>
            </a:stretch>
          </a:blipFill>
        </p:spPr>
      </p:sp>
      <p:grpSp>
        <p:nvGrpSpPr>
          <p:cNvPr name="Group 4" id="4"/>
          <p:cNvGrpSpPr/>
          <p:nvPr/>
        </p:nvGrpSpPr>
        <p:grpSpPr>
          <a:xfrm rot="0">
            <a:off x="8305521" y="7639588"/>
            <a:ext cx="5878741" cy="2202553"/>
            <a:chOff x="0" y="0"/>
            <a:chExt cx="1548310" cy="580096"/>
          </a:xfrm>
        </p:grpSpPr>
        <p:sp>
          <p:nvSpPr>
            <p:cNvPr name="Freeform 5" id="5"/>
            <p:cNvSpPr/>
            <p:nvPr/>
          </p:nvSpPr>
          <p:spPr>
            <a:xfrm flipH="false" flipV="false" rot="0">
              <a:off x="0" y="0"/>
              <a:ext cx="1548310" cy="580096"/>
            </a:xfrm>
            <a:custGeom>
              <a:avLst/>
              <a:gdLst/>
              <a:ahLst/>
              <a:cxnLst/>
              <a:rect r="r" b="b" t="t" l="l"/>
              <a:pathLst>
                <a:path h="580096" w="1548310">
                  <a:moveTo>
                    <a:pt x="0" y="0"/>
                  </a:moveTo>
                  <a:lnTo>
                    <a:pt x="1548310" y="0"/>
                  </a:lnTo>
                  <a:lnTo>
                    <a:pt x="1548310" y="580096"/>
                  </a:lnTo>
                  <a:lnTo>
                    <a:pt x="0" y="580096"/>
                  </a:lnTo>
                  <a:close/>
                </a:path>
              </a:pathLst>
            </a:custGeom>
            <a:solidFill>
              <a:srgbClr val="FFFFFF"/>
            </a:solidFill>
          </p:spPr>
        </p:sp>
        <p:sp>
          <p:nvSpPr>
            <p:cNvPr name="TextBox 6" id="6"/>
            <p:cNvSpPr txBox="true"/>
            <p:nvPr/>
          </p:nvSpPr>
          <p:spPr>
            <a:xfrm>
              <a:off x="0" y="-47625"/>
              <a:ext cx="1548310" cy="627721"/>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5995765" y="887014"/>
            <a:ext cx="3688841" cy="537844"/>
          </a:xfrm>
          <a:prstGeom prst="rect">
            <a:avLst/>
          </a:prstGeom>
        </p:spPr>
        <p:txBody>
          <a:bodyPr anchor="t" rtlCol="false" tIns="0" lIns="0" bIns="0" rIns="0">
            <a:spAutoFit/>
          </a:bodyPr>
          <a:lstStyle/>
          <a:p>
            <a:pPr algn="ctr">
              <a:lnSpc>
                <a:spcPts val="4480"/>
              </a:lnSpc>
            </a:pPr>
          </a:p>
        </p:txBody>
      </p:sp>
      <p:sp>
        <p:nvSpPr>
          <p:cNvPr name="TextBox 8" id="8"/>
          <p:cNvSpPr txBox="true"/>
          <p:nvPr/>
        </p:nvSpPr>
        <p:spPr>
          <a:xfrm rot="0">
            <a:off x="267466" y="4838700"/>
            <a:ext cx="4463645" cy="609600"/>
          </a:xfrm>
          <a:prstGeom prst="rect">
            <a:avLst/>
          </a:prstGeom>
        </p:spPr>
        <p:txBody>
          <a:bodyPr anchor="t" rtlCol="false" tIns="0" lIns="0" bIns="0" rIns="0">
            <a:spAutoFit/>
          </a:bodyPr>
          <a:lstStyle/>
          <a:p>
            <a:pPr algn="ctr">
              <a:lnSpc>
                <a:spcPts val="4837"/>
              </a:lnSpc>
            </a:pPr>
            <a:r>
              <a:rPr lang="en-US" sz="4031" spc="80">
                <a:solidFill>
                  <a:srgbClr val="3E4B77"/>
                </a:solidFill>
                <a:latin typeface="Aileron Heavy Bold"/>
              </a:rPr>
              <a:t>MULTIJOUEURS</a:t>
            </a:r>
          </a:p>
        </p:txBody>
      </p:sp>
      <p:sp>
        <p:nvSpPr>
          <p:cNvPr name="TextBox 9" id="9"/>
          <p:cNvSpPr txBox="true"/>
          <p:nvPr/>
        </p:nvSpPr>
        <p:spPr>
          <a:xfrm rot="0">
            <a:off x="13570459" y="3503930"/>
            <a:ext cx="3688841" cy="695959"/>
          </a:xfrm>
          <a:prstGeom prst="rect">
            <a:avLst/>
          </a:prstGeom>
        </p:spPr>
        <p:txBody>
          <a:bodyPr anchor="t" rtlCol="false" tIns="0" lIns="0" bIns="0" rIns="0">
            <a:spAutoFit/>
          </a:bodyPr>
          <a:lstStyle/>
          <a:p>
            <a:pPr algn="ctr">
              <a:lnSpc>
                <a:spcPts val="5740"/>
              </a:lnSpc>
            </a:pPr>
          </a:p>
        </p:txBody>
      </p:sp>
      <p:sp>
        <p:nvSpPr>
          <p:cNvPr name="TextBox 10" id="10"/>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18</a:t>
            </a:r>
          </a:p>
        </p:txBody>
      </p:sp>
    </p:spTree>
  </p:cSld>
  <p:clrMapOvr>
    <a:masterClrMapping/>
  </p:clrMapOvr>
  <p:transition spd="fast">
    <p:wipe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AutoShape 2" id="2"/>
          <p:cNvSpPr/>
          <p:nvPr/>
        </p:nvSpPr>
        <p:spPr>
          <a:xfrm rot="0">
            <a:off x="0" y="0"/>
            <a:ext cx="18465363" cy="10287000"/>
          </a:xfrm>
          <a:prstGeom prst="rect">
            <a:avLst/>
          </a:prstGeom>
          <a:solidFill>
            <a:srgbClr val="FFFFFF"/>
          </a:solidFill>
        </p:spPr>
      </p:sp>
      <p:sp>
        <p:nvSpPr>
          <p:cNvPr name="Freeform 3" id="3"/>
          <p:cNvSpPr/>
          <p:nvPr/>
        </p:nvSpPr>
        <p:spPr>
          <a:xfrm flipH="false" flipV="false" rot="0">
            <a:off x="1028700" y="1315622"/>
            <a:ext cx="6978940" cy="3038747"/>
          </a:xfrm>
          <a:custGeom>
            <a:avLst/>
            <a:gdLst/>
            <a:ahLst/>
            <a:cxnLst/>
            <a:rect r="r" b="b" t="t" l="l"/>
            <a:pathLst>
              <a:path h="3038747" w="6978940">
                <a:moveTo>
                  <a:pt x="0" y="0"/>
                </a:moveTo>
                <a:lnTo>
                  <a:pt x="6978940" y="0"/>
                </a:lnTo>
                <a:lnTo>
                  <a:pt x="6978940" y="3038747"/>
                </a:lnTo>
                <a:lnTo>
                  <a:pt x="0" y="3038747"/>
                </a:lnTo>
                <a:lnTo>
                  <a:pt x="0" y="0"/>
                </a:lnTo>
                <a:close/>
              </a:path>
            </a:pathLst>
          </a:custGeom>
          <a:blipFill>
            <a:blip r:embed="rId2"/>
            <a:stretch>
              <a:fillRect l="0" t="0" r="0" b="0"/>
            </a:stretch>
          </a:blipFill>
        </p:spPr>
      </p:sp>
      <p:sp>
        <p:nvSpPr>
          <p:cNvPr name="Freeform 4" id="4"/>
          <p:cNvSpPr/>
          <p:nvPr/>
        </p:nvSpPr>
        <p:spPr>
          <a:xfrm flipH="false" flipV="false" rot="0">
            <a:off x="1028700" y="5286786"/>
            <a:ext cx="6978940" cy="3971514"/>
          </a:xfrm>
          <a:custGeom>
            <a:avLst/>
            <a:gdLst/>
            <a:ahLst/>
            <a:cxnLst/>
            <a:rect r="r" b="b" t="t" l="l"/>
            <a:pathLst>
              <a:path h="3971514" w="6978940">
                <a:moveTo>
                  <a:pt x="0" y="0"/>
                </a:moveTo>
                <a:lnTo>
                  <a:pt x="6978940" y="0"/>
                </a:lnTo>
                <a:lnTo>
                  <a:pt x="6978940" y="3971514"/>
                </a:lnTo>
                <a:lnTo>
                  <a:pt x="0" y="3971514"/>
                </a:lnTo>
                <a:lnTo>
                  <a:pt x="0" y="0"/>
                </a:lnTo>
                <a:close/>
              </a:path>
            </a:pathLst>
          </a:custGeom>
          <a:blipFill>
            <a:blip r:embed="rId3"/>
            <a:stretch>
              <a:fillRect l="0" t="0" r="0" b="0"/>
            </a:stretch>
          </a:blipFill>
        </p:spPr>
      </p:sp>
      <p:sp>
        <p:nvSpPr>
          <p:cNvPr name="TextBox 5" id="5"/>
          <p:cNvSpPr txBox="true"/>
          <p:nvPr/>
        </p:nvSpPr>
        <p:spPr>
          <a:xfrm rot="0">
            <a:off x="13570459" y="3503930"/>
            <a:ext cx="3688841" cy="695959"/>
          </a:xfrm>
          <a:prstGeom prst="rect">
            <a:avLst/>
          </a:prstGeom>
        </p:spPr>
        <p:txBody>
          <a:bodyPr anchor="t" rtlCol="false" tIns="0" lIns="0" bIns="0" rIns="0">
            <a:spAutoFit/>
          </a:bodyPr>
          <a:lstStyle/>
          <a:p>
            <a:pPr algn="ctr">
              <a:lnSpc>
                <a:spcPts val="5740"/>
              </a:lnSpc>
            </a:pPr>
          </a:p>
        </p:txBody>
      </p:sp>
      <p:sp>
        <p:nvSpPr>
          <p:cNvPr name="TextBox 6" id="6"/>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19</a:t>
            </a:r>
          </a:p>
        </p:txBody>
      </p:sp>
      <p:sp>
        <p:nvSpPr>
          <p:cNvPr name="TextBox 7" id="7"/>
          <p:cNvSpPr txBox="true"/>
          <p:nvPr/>
        </p:nvSpPr>
        <p:spPr>
          <a:xfrm rot="0">
            <a:off x="9919170" y="1267997"/>
            <a:ext cx="5312930" cy="3051175"/>
          </a:xfrm>
          <a:prstGeom prst="rect">
            <a:avLst/>
          </a:prstGeom>
        </p:spPr>
        <p:txBody>
          <a:bodyPr anchor="t" rtlCol="false" tIns="0" lIns="0" bIns="0" rIns="0">
            <a:spAutoFit/>
          </a:bodyPr>
          <a:lstStyle/>
          <a:p>
            <a:pPr marL="539748" indent="-269874" lvl="1">
              <a:lnSpc>
                <a:spcPts val="3499"/>
              </a:lnSpc>
              <a:buFont typeface="Arial"/>
              <a:buChar char="•"/>
            </a:pPr>
            <a:r>
              <a:rPr lang="en-US" sz="2499">
                <a:solidFill>
                  <a:srgbClr val="000000"/>
                </a:solidFill>
                <a:latin typeface="Open Sans Extra Bold"/>
              </a:rPr>
              <a:t>NetworkManager</a:t>
            </a:r>
          </a:p>
          <a:p>
            <a:pPr marL="539748" indent="-269874" lvl="1">
              <a:lnSpc>
                <a:spcPts val="3499"/>
              </a:lnSpc>
              <a:buFont typeface="Arial"/>
              <a:buChar char="•"/>
            </a:pPr>
            <a:r>
              <a:rPr lang="en-US" sz="2499">
                <a:solidFill>
                  <a:srgbClr val="000000"/>
                </a:solidFill>
                <a:latin typeface="Open Sans Extra Bold"/>
              </a:rPr>
              <a:t>NetworkObject</a:t>
            </a:r>
          </a:p>
          <a:p>
            <a:pPr marL="539748" indent="-269874" lvl="1">
              <a:lnSpc>
                <a:spcPts val="3499"/>
              </a:lnSpc>
              <a:buFont typeface="Arial"/>
              <a:buChar char="•"/>
            </a:pPr>
            <a:r>
              <a:rPr lang="en-US" sz="2499">
                <a:solidFill>
                  <a:srgbClr val="000000"/>
                </a:solidFill>
                <a:latin typeface="Open Sans Extra Bold"/>
              </a:rPr>
              <a:t>Serveur Authority / RPC</a:t>
            </a:r>
          </a:p>
          <a:p>
            <a:pPr marL="1079496" indent="-359832" lvl="2">
              <a:lnSpc>
                <a:spcPts val="3499"/>
              </a:lnSpc>
              <a:buFont typeface="Arial"/>
              <a:buChar char="⚬"/>
            </a:pPr>
            <a:r>
              <a:rPr lang="en-US" sz="2499">
                <a:solidFill>
                  <a:srgbClr val="000000"/>
                </a:solidFill>
                <a:latin typeface="Open Sans Extra Bold"/>
              </a:rPr>
              <a:t>Déplacement joueur</a:t>
            </a:r>
          </a:p>
          <a:p>
            <a:pPr marL="1079496" indent="-359832" lvl="2">
              <a:lnSpc>
                <a:spcPts val="3499"/>
              </a:lnSpc>
              <a:buFont typeface="Arial"/>
              <a:buChar char="⚬"/>
            </a:pPr>
            <a:r>
              <a:rPr lang="en-US" sz="2499">
                <a:solidFill>
                  <a:srgbClr val="000000"/>
                </a:solidFill>
                <a:latin typeface="Open Sans Extra Bold"/>
              </a:rPr>
              <a:t>Début de la course</a:t>
            </a:r>
          </a:p>
          <a:p>
            <a:pPr marL="1079496" indent="-359832" lvl="2">
              <a:lnSpc>
                <a:spcPts val="3499"/>
              </a:lnSpc>
              <a:buFont typeface="Arial"/>
              <a:buChar char="⚬"/>
            </a:pPr>
            <a:r>
              <a:rPr lang="en-US" sz="2499">
                <a:solidFill>
                  <a:srgbClr val="000000"/>
                </a:solidFill>
                <a:latin typeface="Open Sans Extra Bold"/>
              </a:rPr>
              <a:t>Fin de la course</a:t>
            </a:r>
          </a:p>
          <a:p>
            <a:pPr marL="1079496" indent="-359832" lvl="2">
              <a:lnSpc>
                <a:spcPts val="3499"/>
              </a:lnSpc>
              <a:buFont typeface="Arial"/>
              <a:buChar char="⚬"/>
            </a:pPr>
            <a:r>
              <a:rPr lang="en-US" sz="2499">
                <a:solidFill>
                  <a:srgbClr val="000000"/>
                </a:solidFill>
                <a:latin typeface="Open Sans Extra Bold"/>
              </a:rPr>
              <a:t>Tourelle</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Freeform 2" id="2"/>
          <p:cNvSpPr/>
          <p:nvPr/>
        </p:nvSpPr>
        <p:spPr>
          <a:xfrm flipH="false" flipV="false" rot="0">
            <a:off x="4763842" y="0"/>
            <a:ext cx="13524158" cy="10287000"/>
          </a:xfrm>
          <a:custGeom>
            <a:avLst/>
            <a:gdLst/>
            <a:ahLst/>
            <a:cxnLst/>
            <a:rect r="r" b="b" t="t" l="l"/>
            <a:pathLst>
              <a:path h="10287000" w="13524158">
                <a:moveTo>
                  <a:pt x="0" y="0"/>
                </a:moveTo>
                <a:lnTo>
                  <a:pt x="13524158" y="0"/>
                </a:lnTo>
                <a:lnTo>
                  <a:pt x="13524158" y="10287000"/>
                </a:lnTo>
                <a:lnTo>
                  <a:pt x="0" y="10287000"/>
                </a:lnTo>
                <a:lnTo>
                  <a:pt x="0" y="0"/>
                </a:lnTo>
                <a:close/>
              </a:path>
            </a:pathLst>
          </a:custGeom>
          <a:blipFill>
            <a:blip r:embed="rId3"/>
            <a:stretch>
              <a:fillRect l="-17612" t="0" r="-17612" b="0"/>
            </a:stretch>
          </a:blipFill>
        </p:spPr>
      </p:sp>
      <p:grpSp>
        <p:nvGrpSpPr>
          <p:cNvPr name="Group 3" id="3"/>
          <p:cNvGrpSpPr/>
          <p:nvPr/>
        </p:nvGrpSpPr>
        <p:grpSpPr>
          <a:xfrm rot="0">
            <a:off x="6393687" y="2821793"/>
            <a:ext cx="10865613" cy="4374753"/>
            <a:chOff x="0" y="0"/>
            <a:chExt cx="14487483" cy="5833003"/>
          </a:xfrm>
        </p:grpSpPr>
        <p:grpSp>
          <p:nvGrpSpPr>
            <p:cNvPr name="Group 4" id="4"/>
            <p:cNvGrpSpPr/>
            <p:nvPr/>
          </p:nvGrpSpPr>
          <p:grpSpPr>
            <a:xfrm rot="0">
              <a:off x="0" y="0"/>
              <a:ext cx="14487483" cy="5833003"/>
              <a:chOff x="0" y="0"/>
              <a:chExt cx="2694778" cy="1084981"/>
            </a:xfrm>
          </p:grpSpPr>
          <p:sp>
            <p:nvSpPr>
              <p:cNvPr name="Freeform 5" id="5"/>
              <p:cNvSpPr/>
              <p:nvPr/>
            </p:nvSpPr>
            <p:spPr>
              <a:xfrm flipH="false" flipV="false" rot="0">
                <a:off x="0" y="0"/>
                <a:ext cx="2694778" cy="1084981"/>
              </a:xfrm>
              <a:custGeom>
                <a:avLst/>
                <a:gdLst/>
                <a:ahLst/>
                <a:cxnLst/>
                <a:rect r="r" b="b" t="t" l="l"/>
                <a:pathLst>
                  <a:path h="1084981" w="2694778">
                    <a:moveTo>
                      <a:pt x="0" y="0"/>
                    </a:moveTo>
                    <a:lnTo>
                      <a:pt x="2694778" y="0"/>
                    </a:lnTo>
                    <a:lnTo>
                      <a:pt x="2694778" y="1084981"/>
                    </a:lnTo>
                    <a:lnTo>
                      <a:pt x="0" y="1084981"/>
                    </a:lnTo>
                    <a:close/>
                  </a:path>
                </a:pathLst>
              </a:custGeom>
              <a:solidFill>
                <a:srgbClr val="FFFFFF">
                  <a:alpha val="69804"/>
                </a:srgbClr>
              </a:solidFill>
            </p:spPr>
          </p:sp>
          <p:sp>
            <p:nvSpPr>
              <p:cNvPr name="TextBox 6" id="6"/>
              <p:cNvSpPr txBox="true"/>
              <p:nvPr/>
            </p:nvSpPr>
            <p:spPr>
              <a:xfrm>
                <a:off x="0" y="-95250"/>
                <a:ext cx="2694778" cy="1180231"/>
              </a:xfrm>
              <a:prstGeom prst="rect">
                <a:avLst/>
              </a:prstGeom>
            </p:spPr>
            <p:txBody>
              <a:bodyPr anchor="ctr" rtlCol="false" tIns="50800" lIns="50800" bIns="50800" rIns="50800"/>
              <a:lstStyle/>
              <a:p>
                <a:pPr algn="ctr">
                  <a:lnSpc>
                    <a:spcPts val="4500"/>
                  </a:lnSpc>
                </a:pPr>
              </a:p>
              <a:p>
                <a:pPr algn="ctr">
                  <a:lnSpc>
                    <a:spcPts val="4500"/>
                  </a:lnSpc>
                </a:pPr>
              </a:p>
            </p:txBody>
          </p:sp>
        </p:grpSp>
        <p:sp>
          <p:nvSpPr>
            <p:cNvPr name="TextBox 7" id="7"/>
            <p:cNvSpPr txBox="true"/>
            <p:nvPr/>
          </p:nvSpPr>
          <p:spPr>
            <a:xfrm rot="0">
              <a:off x="225184" y="587479"/>
              <a:ext cx="14037116" cy="4394839"/>
            </a:xfrm>
            <a:prstGeom prst="rect">
              <a:avLst/>
            </a:prstGeom>
          </p:spPr>
          <p:txBody>
            <a:bodyPr anchor="t" rtlCol="false" tIns="0" lIns="0" bIns="0" rIns="0">
              <a:spAutoFit/>
            </a:bodyPr>
            <a:lstStyle/>
            <a:p>
              <a:pPr algn="ctr">
                <a:lnSpc>
                  <a:spcPts val="4460"/>
                </a:lnSpc>
                <a:spcBef>
                  <a:spcPct val="0"/>
                </a:spcBef>
              </a:pPr>
              <a:r>
                <a:rPr lang="en-US" sz="2973" spc="148">
                  <a:solidFill>
                    <a:srgbClr val="000000"/>
                  </a:solidFill>
                  <a:latin typeface="Aileron Bold"/>
                </a:rPr>
                <a:t>Nous devions créer 'Factory Frenzy', un jeu inspiré de Fall Guys. Le projet implique une course avec plateformes et pièges, déclinée en deux applications l'édition de niveaux en VR et le jeu multi-joueurs sur PC classique. Nous avons donc réalisé le POC pour évaluer la viabilité du projet</a:t>
              </a:r>
            </a:p>
          </p:txBody>
        </p:sp>
      </p:grpSp>
      <p:sp>
        <p:nvSpPr>
          <p:cNvPr name="TextBox 8" id="8"/>
          <p:cNvSpPr txBox="true"/>
          <p:nvPr/>
        </p:nvSpPr>
        <p:spPr>
          <a:xfrm rot="0">
            <a:off x="161685" y="4782586"/>
            <a:ext cx="4189953" cy="712302"/>
          </a:xfrm>
          <a:prstGeom prst="rect">
            <a:avLst/>
          </a:prstGeom>
        </p:spPr>
        <p:txBody>
          <a:bodyPr anchor="t" rtlCol="false" tIns="0" lIns="0" bIns="0" rIns="0">
            <a:spAutoFit/>
          </a:bodyPr>
          <a:lstStyle/>
          <a:p>
            <a:pPr algn="ctr">
              <a:lnSpc>
                <a:spcPts val="5557"/>
              </a:lnSpc>
            </a:pPr>
            <a:r>
              <a:rPr lang="en-US" sz="4631" spc="92">
                <a:solidFill>
                  <a:srgbClr val="3E4B77"/>
                </a:solidFill>
                <a:latin typeface="Aileron Heavy Bold"/>
              </a:rPr>
              <a:t>CONTEXTE</a:t>
            </a:r>
          </a:p>
        </p:txBody>
      </p:sp>
      <p:sp>
        <p:nvSpPr>
          <p:cNvPr name="TextBox 9" id="9"/>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3</a:t>
            </a:r>
          </a:p>
        </p:txBody>
      </p:sp>
    </p:spTree>
  </p:cSld>
  <p:clrMapOvr>
    <a:masterClrMapping/>
  </p:clrMapOvr>
  <p:transition spd="slow">
    <p:cover dir="l"/>
  </p:transition>
</p:sld>
</file>

<file path=ppt/slides/slide20.xml><?xml version="1.0" encoding="utf-8"?>
<p:sld xmlns:p="http://schemas.openxmlformats.org/presentationml/2006/main" xmlns:a="http://schemas.openxmlformats.org/drawingml/2006/main">
  <p:cSld>
    <p:bg>
      <p:bgPr>
        <a:solidFill>
          <a:srgbClr val="5CC9F4"/>
        </a:solidFill>
      </p:bgPr>
    </p:bg>
    <p:spTree>
      <p:nvGrpSpPr>
        <p:cNvPr id="1" name=""/>
        <p:cNvGrpSpPr/>
        <p:nvPr/>
      </p:nvGrpSpPr>
      <p:grpSpPr>
        <a:xfrm>
          <a:off x="0" y="0"/>
          <a:ext cx="0" cy="0"/>
          <a:chOff x="0" y="0"/>
          <a:chExt cx="0" cy="0"/>
        </a:xfrm>
      </p:grpSpPr>
      <p:sp>
        <p:nvSpPr>
          <p:cNvPr name="TextBox 2" id="2"/>
          <p:cNvSpPr txBox="true"/>
          <p:nvPr/>
        </p:nvSpPr>
        <p:spPr>
          <a:xfrm rot="0">
            <a:off x="2610872" y="2335128"/>
            <a:ext cx="13066256" cy="4782584"/>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VIDÉOS DE PRÉSENTATION DES FONCTIONNALITÉS DÉVELOPPÉES</a:t>
            </a:r>
          </a:p>
        </p:txBody>
      </p:sp>
      <p:sp>
        <p:nvSpPr>
          <p:cNvPr name="TextBox 3" id="3"/>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20</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549" r="0" b="549"/>
          <a:stretch>
            <a:fillRect/>
          </a:stretch>
        </p:blipFill>
        <p:spPr>
          <a:xfrm flipH="false" flipV="false" rot="0">
            <a:off x="0" y="0"/>
            <a:ext cx="18288000" cy="10287000"/>
          </a:xfrm>
          <a:prstGeom prst="rect">
            <a:avLst/>
          </a:prstGeom>
        </p:spPr>
      </p:pic>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Freeform 2" id="2"/>
          <p:cNvSpPr/>
          <p:nvPr/>
        </p:nvSpPr>
        <p:spPr>
          <a:xfrm flipH="false" flipV="false" rot="0">
            <a:off x="4035948" y="2805884"/>
            <a:ext cx="2274896" cy="1373468"/>
          </a:xfrm>
          <a:custGeom>
            <a:avLst/>
            <a:gdLst/>
            <a:ahLst/>
            <a:cxnLst/>
            <a:rect r="r" b="b" t="t" l="l"/>
            <a:pathLst>
              <a:path h="1373468" w="2274896">
                <a:moveTo>
                  <a:pt x="0" y="0"/>
                </a:moveTo>
                <a:lnTo>
                  <a:pt x="2274895" y="0"/>
                </a:lnTo>
                <a:lnTo>
                  <a:pt x="2274895" y="1373468"/>
                </a:lnTo>
                <a:lnTo>
                  <a:pt x="0" y="1373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56359" y="2626453"/>
            <a:ext cx="2709574" cy="2029248"/>
          </a:xfrm>
          <a:custGeom>
            <a:avLst/>
            <a:gdLst/>
            <a:ahLst/>
            <a:cxnLst/>
            <a:rect r="r" b="b" t="t" l="l"/>
            <a:pathLst>
              <a:path h="2029248" w="2709574">
                <a:moveTo>
                  <a:pt x="0" y="0"/>
                </a:moveTo>
                <a:lnTo>
                  <a:pt x="2709574" y="0"/>
                </a:lnTo>
                <a:lnTo>
                  <a:pt x="2709574" y="2029248"/>
                </a:lnTo>
                <a:lnTo>
                  <a:pt x="0" y="20292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9197" y="4141252"/>
            <a:ext cx="7900038" cy="5970110"/>
          </a:xfrm>
          <a:prstGeom prst="rect">
            <a:avLst/>
          </a:prstGeom>
        </p:spPr>
        <p:txBody>
          <a:bodyPr anchor="t" rtlCol="false" tIns="0" lIns="0" bIns="0" rIns="0">
            <a:spAutoFit/>
          </a:bodyPr>
          <a:lstStyle/>
          <a:p>
            <a:pPr algn="ctr">
              <a:lnSpc>
                <a:spcPts val="2988"/>
              </a:lnSpc>
            </a:pPr>
          </a:p>
          <a:p>
            <a:pPr algn="ctr">
              <a:lnSpc>
                <a:spcPts val="2988"/>
              </a:lnSpc>
            </a:pPr>
            <a:r>
              <a:rPr lang="en-US" sz="2134">
                <a:solidFill>
                  <a:srgbClr val="000000"/>
                </a:solidFill>
                <a:latin typeface="Open Sans Extra Bold"/>
              </a:rPr>
              <a:t>* PC-PLA-P1 – Character Controller TPS en multijoueurs</a:t>
            </a:r>
          </a:p>
          <a:p>
            <a:pPr algn="ctr">
              <a:lnSpc>
                <a:spcPts val="2988"/>
              </a:lnSpc>
            </a:pPr>
            <a:r>
              <a:rPr lang="en-US" sz="2134">
                <a:solidFill>
                  <a:srgbClr val="000000"/>
                </a:solidFill>
                <a:latin typeface="Open Sans Extra Bold"/>
              </a:rPr>
              <a:t>* PC-PLA-P2 – Plateforme de début de course</a:t>
            </a:r>
          </a:p>
          <a:p>
            <a:pPr algn="ctr">
              <a:lnSpc>
                <a:spcPts val="2988"/>
              </a:lnSpc>
            </a:pPr>
            <a:r>
              <a:rPr lang="en-US" sz="2134">
                <a:solidFill>
                  <a:srgbClr val="000000"/>
                </a:solidFill>
                <a:latin typeface="Open Sans Extra Bold"/>
              </a:rPr>
              <a:t>* PC-PLA-P3 – Plateforme de fin de course</a:t>
            </a:r>
          </a:p>
          <a:p>
            <a:pPr algn="ctr">
              <a:lnSpc>
                <a:spcPts val="2988"/>
              </a:lnSpc>
            </a:pPr>
            <a:r>
              <a:rPr lang="en-US" sz="2134">
                <a:solidFill>
                  <a:srgbClr val="000000"/>
                </a:solidFill>
                <a:latin typeface="Open Sans Extra Bold"/>
              </a:rPr>
              <a:t>* PC-PLA-P4 – Plateforme classique et gestion de la chute</a:t>
            </a:r>
          </a:p>
          <a:p>
            <a:pPr algn="ctr">
              <a:lnSpc>
                <a:spcPts val="2988"/>
              </a:lnSpc>
            </a:pPr>
            <a:r>
              <a:rPr lang="en-US" sz="2134">
                <a:solidFill>
                  <a:srgbClr val="000000"/>
                </a:solidFill>
                <a:latin typeface="Open Sans Extra Bold"/>
              </a:rPr>
              <a:t>PC-PLA-P5 – Plateforme mouvante</a:t>
            </a:r>
          </a:p>
          <a:p>
            <a:pPr algn="ctr">
              <a:lnSpc>
                <a:spcPts val="2988"/>
              </a:lnSpc>
            </a:pPr>
            <a:r>
              <a:rPr lang="en-US" sz="2134">
                <a:solidFill>
                  <a:srgbClr val="000000"/>
                </a:solidFill>
                <a:latin typeface="Open Sans Extra Bold"/>
              </a:rPr>
              <a:t>PC-PLA-P6 – Plateforme trampoline</a:t>
            </a:r>
          </a:p>
          <a:p>
            <a:pPr algn="ctr">
              <a:lnSpc>
                <a:spcPts val="2988"/>
              </a:lnSpc>
            </a:pPr>
            <a:r>
              <a:rPr lang="en-US" sz="2134">
                <a:solidFill>
                  <a:srgbClr val="000000"/>
                </a:solidFill>
                <a:latin typeface="Open Sans Extra Bold"/>
              </a:rPr>
              <a:t>PC-PLA-P7 – Checkpoint</a:t>
            </a:r>
          </a:p>
          <a:p>
            <a:pPr algn="ctr">
              <a:lnSpc>
                <a:spcPts val="2988"/>
              </a:lnSpc>
            </a:pPr>
          </a:p>
          <a:p>
            <a:pPr algn="ctr">
              <a:lnSpc>
                <a:spcPts val="2988"/>
              </a:lnSpc>
            </a:pPr>
            <a:r>
              <a:rPr lang="en-US" sz="2134">
                <a:solidFill>
                  <a:srgbClr val="000000"/>
                </a:solidFill>
                <a:latin typeface="Open Sans Extra Bold"/>
              </a:rPr>
              <a:t>PC-TRA-T1 – Piège Bumper</a:t>
            </a:r>
          </a:p>
          <a:p>
            <a:pPr algn="ctr">
              <a:lnSpc>
                <a:spcPts val="2988"/>
              </a:lnSpc>
            </a:pPr>
            <a:r>
              <a:rPr lang="en-US" sz="2134">
                <a:solidFill>
                  <a:srgbClr val="000000"/>
                </a:solidFill>
                <a:latin typeface="Open Sans Extra Bold"/>
              </a:rPr>
              <a:t>* PC-TRA-T2 – Piège Lanceur</a:t>
            </a:r>
          </a:p>
          <a:p>
            <a:pPr algn="ctr">
              <a:lnSpc>
                <a:spcPts val="2988"/>
              </a:lnSpc>
            </a:pPr>
            <a:r>
              <a:rPr lang="en-US" sz="2134">
                <a:solidFill>
                  <a:srgbClr val="000000"/>
                </a:solidFill>
                <a:latin typeface="Open Sans Extra Bold"/>
              </a:rPr>
              <a:t>PC-TRA-T3 – Piège Ventilateur</a:t>
            </a:r>
          </a:p>
          <a:p>
            <a:pPr algn="ctr">
              <a:lnSpc>
                <a:spcPts val="2988"/>
              </a:lnSpc>
            </a:pPr>
          </a:p>
          <a:p>
            <a:pPr algn="ctr">
              <a:lnSpc>
                <a:spcPts val="2988"/>
              </a:lnSpc>
            </a:pPr>
            <a:r>
              <a:rPr lang="en-US" sz="2134">
                <a:solidFill>
                  <a:srgbClr val="000000"/>
                </a:solidFill>
                <a:latin typeface="Open Sans Extra Bold"/>
              </a:rPr>
              <a:t>* PC-LOB-L1 – Lobby du jeu</a:t>
            </a:r>
          </a:p>
          <a:p>
            <a:pPr algn="ctr">
              <a:lnSpc>
                <a:spcPts val="2988"/>
              </a:lnSpc>
            </a:pPr>
            <a:r>
              <a:rPr lang="en-US" sz="2134">
                <a:solidFill>
                  <a:srgbClr val="000000"/>
                </a:solidFill>
                <a:latin typeface="Open Sans Extra Bold"/>
              </a:rPr>
              <a:t>PC-LOB-L2 – Import du niveau édité en réalité virtuelle</a:t>
            </a:r>
          </a:p>
          <a:p>
            <a:pPr algn="ctr">
              <a:lnSpc>
                <a:spcPts val="2988"/>
              </a:lnSpc>
              <a:spcBef>
                <a:spcPct val="0"/>
              </a:spcBef>
            </a:pPr>
          </a:p>
        </p:txBody>
      </p:sp>
      <p:sp>
        <p:nvSpPr>
          <p:cNvPr name="TextBox 5" id="5"/>
          <p:cNvSpPr txBox="true"/>
          <p:nvPr/>
        </p:nvSpPr>
        <p:spPr>
          <a:xfrm rot="0">
            <a:off x="8325857" y="4756612"/>
            <a:ext cx="9962143" cy="5152001"/>
          </a:xfrm>
          <a:prstGeom prst="rect">
            <a:avLst/>
          </a:prstGeom>
        </p:spPr>
        <p:txBody>
          <a:bodyPr anchor="t" rtlCol="false" tIns="0" lIns="0" bIns="0" rIns="0">
            <a:spAutoFit/>
          </a:bodyPr>
          <a:lstStyle/>
          <a:p>
            <a:pPr algn="ctr">
              <a:lnSpc>
                <a:spcPts val="3445"/>
              </a:lnSpc>
            </a:pPr>
            <a:r>
              <a:rPr lang="en-US" sz="2461">
                <a:solidFill>
                  <a:srgbClr val="000000"/>
                </a:solidFill>
                <a:latin typeface="Open Sans Extra Bold"/>
              </a:rPr>
              <a:t>VR-FP1-1 – téléportation de l’avatar RV</a:t>
            </a:r>
          </a:p>
          <a:p>
            <a:pPr algn="ctr">
              <a:lnSpc>
                <a:spcPts val="3445"/>
              </a:lnSpc>
            </a:pPr>
            <a:r>
              <a:rPr lang="en-US" sz="2461">
                <a:solidFill>
                  <a:srgbClr val="000000"/>
                </a:solidFill>
                <a:latin typeface="Open Sans Extra Bold"/>
              </a:rPr>
              <a:t>VR-FP1-2 – sélectionner et créer des éléments dans une UI</a:t>
            </a:r>
          </a:p>
          <a:p>
            <a:pPr algn="ctr">
              <a:lnSpc>
                <a:spcPts val="3445"/>
              </a:lnSpc>
            </a:pPr>
            <a:r>
              <a:rPr lang="en-US" sz="2461">
                <a:solidFill>
                  <a:srgbClr val="000000"/>
                </a:solidFill>
                <a:latin typeface="Open Sans Extra Bold"/>
              </a:rPr>
              <a:t>VR-FP1-3 –attraper et placer des objets</a:t>
            </a:r>
          </a:p>
          <a:p>
            <a:pPr algn="ctr">
              <a:lnSpc>
                <a:spcPts val="3445"/>
              </a:lnSpc>
            </a:pPr>
            <a:r>
              <a:rPr lang="en-US" sz="2461">
                <a:solidFill>
                  <a:srgbClr val="000000"/>
                </a:solidFill>
                <a:latin typeface="Open Sans Extra Bold"/>
              </a:rPr>
              <a:t>VR-FP1-4 – supprimer des éléments du niveau</a:t>
            </a:r>
          </a:p>
          <a:p>
            <a:pPr algn="ctr">
              <a:lnSpc>
                <a:spcPts val="3445"/>
              </a:lnSpc>
            </a:pPr>
            <a:r>
              <a:rPr lang="en-US" sz="2461">
                <a:solidFill>
                  <a:srgbClr val="000000"/>
                </a:solidFill>
                <a:latin typeface="Open Sans Extra Bold"/>
              </a:rPr>
              <a:t>VR-FP1-5 – export json du niveau</a:t>
            </a:r>
          </a:p>
          <a:p>
            <a:pPr algn="ctr">
              <a:lnSpc>
                <a:spcPts val="3445"/>
              </a:lnSpc>
            </a:pPr>
            <a:r>
              <a:rPr lang="en-US" sz="2461">
                <a:solidFill>
                  <a:srgbClr val="000000"/>
                </a:solidFill>
                <a:latin typeface="Open Sans Extra Bold"/>
              </a:rPr>
              <a:t>VR-FP1-6 – son et vibration</a:t>
            </a:r>
          </a:p>
          <a:p>
            <a:pPr algn="ctr">
              <a:lnSpc>
                <a:spcPts val="3445"/>
              </a:lnSpc>
            </a:pPr>
          </a:p>
          <a:p>
            <a:pPr algn="ctr">
              <a:lnSpc>
                <a:spcPts val="3445"/>
              </a:lnSpc>
            </a:pPr>
            <a:r>
              <a:rPr lang="en-US" sz="2461">
                <a:solidFill>
                  <a:srgbClr val="000000"/>
                </a:solidFill>
                <a:latin typeface="Open Sans Extra Bold"/>
              </a:rPr>
              <a:t>VR-FP2-1 – Placement et snap</a:t>
            </a:r>
          </a:p>
          <a:p>
            <a:pPr algn="ctr">
              <a:lnSpc>
                <a:spcPts val="3445"/>
              </a:lnSpc>
            </a:pPr>
            <a:r>
              <a:rPr lang="en-US" sz="2461">
                <a:solidFill>
                  <a:srgbClr val="000000"/>
                </a:solidFill>
                <a:latin typeface="Open Sans Extra Bold"/>
              </a:rPr>
              <a:t>VR-FP2-2 – Verrouiller un élément</a:t>
            </a:r>
          </a:p>
          <a:p>
            <a:pPr algn="ctr">
              <a:lnSpc>
                <a:spcPts val="3445"/>
              </a:lnSpc>
            </a:pPr>
            <a:r>
              <a:rPr lang="en-US" sz="2461">
                <a:solidFill>
                  <a:srgbClr val="000000"/>
                </a:solidFill>
                <a:latin typeface="Open Sans Extra Bold"/>
              </a:rPr>
              <a:t>VR-FP2-3 – paramétrage des éléments de la plateforme mobile</a:t>
            </a:r>
          </a:p>
          <a:p>
            <a:pPr algn="ctr">
              <a:lnSpc>
                <a:spcPts val="3445"/>
              </a:lnSpc>
            </a:pPr>
          </a:p>
          <a:p>
            <a:pPr algn="ctr">
              <a:lnSpc>
                <a:spcPts val="3445"/>
              </a:lnSpc>
              <a:spcBef>
                <a:spcPct val="0"/>
              </a:spcBef>
            </a:pPr>
          </a:p>
        </p:txBody>
      </p:sp>
      <p:sp>
        <p:nvSpPr>
          <p:cNvPr name="TextBox 6" id="6"/>
          <p:cNvSpPr txBox="true"/>
          <p:nvPr/>
        </p:nvSpPr>
        <p:spPr>
          <a:xfrm rot="0">
            <a:off x="4219216" y="235161"/>
            <a:ext cx="10191930" cy="2391292"/>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FONCTIONNALITÉS</a:t>
            </a:r>
            <a:r>
              <a:rPr lang="en-US" sz="7875" spc="157">
                <a:solidFill>
                  <a:srgbClr val="000000"/>
                </a:solidFill>
                <a:latin typeface="Aileron Heavy Bold"/>
              </a:rPr>
              <a:t> Réalisées</a:t>
            </a:r>
          </a:p>
        </p:txBody>
      </p:sp>
      <p:sp>
        <p:nvSpPr>
          <p:cNvPr name="TextBox 7" id="7"/>
          <p:cNvSpPr txBox="true"/>
          <p:nvPr/>
        </p:nvSpPr>
        <p:spPr>
          <a:xfrm rot="0">
            <a:off x="0" y="2983706"/>
            <a:ext cx="5460372" cy="1195646"/>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PC</a:t>
            </a:r>
          </a:p>
        </p:txBody>
      </p:sp>
      <p:sp>
        <p:nvSpPr>
          <p:cNvPr name="TextBox 8" id="8"/>
          <p:cNvSpPr txBox="true"/>
          <p:nvPr/>
        </p:nvSpPr>
        <p:spPr>
          <a:xfrm rot="0">
            <a:off x="8527052" y="2983706"/>
            <a:ext cx="5884094" cy="1195646"/>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VR</a:t>
            </a:r>
          </a:p>
        </p:txBody>
      </p:sp>
      <p:sp>
        <p:nvSpPr>
          <p:cNvPr name="TextBox 9" id="9"/>
          <p:cNvSpPr txBox="true"/>
          <p:nvPr/>
        </p:nvSpPr>
        <p:spPr>
          <a:xfrm rot="0">
            <a:off x="10535866" y="9689087"/>
            <a:ext cx="5040987"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Extra Bold"/>
              </a:rPr>
              <a:t>(* fonctionnalités obligatoires)</a:t>
            </a:r>
          </a:p>
        </p:txBody>
      </p:sp>
      <p:sp>
        <p:nvSpPr>
          <p:cNvPr name="TextBox 10" id="10"/>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23</a:t>
            </a:r>
          </a:p>
        </p:txBody>
      </p:sp>
    </p:spTree>
  </p:cSld>
  <p:clrMapOvr>
    <a:masterClrMapping/>
  </p:clrMapOvr>
  <p:transition spd="slow">
    <p:cover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Freeform 2" id="2"/>
          <p:cNvSpPr/>
          <p:nvPr/>
        </p:nvSpPr>
        <p:spPr>
          <a:xfrm flipH="false" flipV="false" rot="0">
            <a:off x="1401087" y="4626367"/>
            <a:ext cx="3070669" cy="4114800"/>
          </a:xfrm>
          <a:custGeom>
            <a:avLst/>
            <a:gdLst/>
            <a:ahLst/>
            <a:cxnLst/>
            <a:rect r="r" b="b" t="t" l="l"/>
            <a:pathLst>
              <a:path h="4114800" w="3070669">
                <a:moveTo>
                  <a:pt x="0" y="0"/>
                </a:moveTo>
                <a:lnTo>
                  <a:pt x="3070670" y="0"/>
                </a:lnTo>
                <a:lnTo>
                  <a:pt x="307067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71757" y="1680427"/>
            <a:ext cx="9344487" cy="1195646"/>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CONCLUSION</a:t>
            </a:r>
          </a:p>
        </p:txBody>
      </p:sp>
      <p:sp>
        <p:nvSpPr>
          <p:cNvPr name="TextBox 4" id="4"/>
          <p:cNvSpPr txBox="true"/>
          <p:nvPr/>
        </p:nvSpPr>
        <p:spPr>
          <a:xfrm rot="0">
            <a:off x="5333262" y="4889892"/>
            <a:ext cx="10961038" cy="3435351"/>
          </a:xfrm>
          <a:prstGeom prst="rect">
            <a:avLst/>
          </a:prstGeom>
        </p:spPr>
        <p:txBody>
          <a:bodyPr anchor="t" rtlCol="false" tIns="0" lIns="0" bIns="0" rIns="0">
            <a:spAutoFit/>
          </a:bodyPr>
          <a:lstStyle/>
          <a:p>
            <a:pPr>
              <a:lnSpc>
                <a:spcPts val="4599"/>
              </a:lnSpc>
            </a:pPr>
            <a:r>
              <a:rPr lang="en-US" sz="2499" spc="124">
                <a:solidFill>
                  <a:srgbClr val="000000"/>
                </a:solidFill>
                <a:latin typeface="Aileron"/>
              </a:rPr>
              <a:t>Notre projet en réalité virtuelle sous Unity représente une bonne réalisation. Les fonctionnalités développées offrent une expérience immersive, mettant en évidence le potentiel révolutionnaire de cette technologie dans le domaine du jeu. Nous sommes fiers des résultats obtenus et de notre jeu qui incarne l'innovation et l'engagement de notre équipe</a:t>
            </a:r>
          </a:p>
        </p:txBody>
      </p:sp>
      <p:sp>
        <p:nvSpPr>
          <p:cNvPr name="TextBox 5" id="5"/>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24</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p:cSld>
    <p:bg>
      <p:bgPr>
        <a:solidFill>
          <a:srgbClr val="5CC9F4"/>
        </a:solidFill>
      </p:bgPr>
    </p:bg>
    <p:spTree>
      <p:nvGrpSpPr>
        <p:cNvPr id="1" name=""/>
        <p:cNvGrpSpPr/>
        <p:nvPr/>
      </p:nvGrpSpPr>
      <p:grpSpPr>
        <a:xfrm>
          <a:off x="0" y="0"/>
          <a:ext cx="0" cy="0"/>
          <a:chOff x="0" y="0"/>
          <a:chExt cx="0" cy="0"/>
        </a:xfrm>
      </p:grpSpPr>
      <p:sp>
        <p:nvSpPr>
          <p:cNvPr name="TextBox 2" id="2"/>
          <p:cNvSpPr txBox="true"/>
          <p:nvPr/>
        </p:nvSpPr>
        <p:spPr>
          <a:xfrm rot="0">
            <a:off x="4471757" y="2338373"/>
            <a:ext cx="9344487" cy="1195646"/>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MERCI</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835639"/>
            <a:ext cx="18288000" cy="9451361"/>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55094" y="2978363"/>
            <a:ext cx="3252334" cy="4388597"/>
            <a:chOff x="0" y="0"/>
            <a:chExt cx="4336446" cy="5851463"/>
          </a:xfrm>
        </p:grpSpPr>
        <p:grpSp>
          <p:nvGrpSpPr>
            <p:cNvPr name="Group 3" id="3"/>
            <p:cNvGrpSpPr/>
            <p:nvPr/>
          </p:nvGrpSpPr>
          <p:grpSpPr>
            <a:xfrm rot="0">
              <a:off x="488907" y="0"/>
              <a:ext cx="3358631" cy="335863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3416" t="-66827" r="-29817" b="-50816"/>
                </a:stretch>
              </a:blipFill>
            </p:spPr>
          </p:sp>
        </p:grpSp>
        <p:sp>
          <p:nvSpPr>
            <p:cNvPr name="TextBox 5" id="5"/>
            <p:cNvSpPr txBox="true"/>
            <p:nvPr/>
          </p:nvSpPr>
          <p:spPr>
            <a:xfrm rot="0">
              <a:off x="162944" y="3465644"/>
              <a:ext cx="3908290" cy="1642371"/>
            </a:xfrm>
            <a:prstGeom prst="rect">
              <a:avLst/>
            </a:prstGeom>
          </p:spPr>
          <p:txBody>
            <a:bodyPr anchor="t" rtlCol="false" tIns="0" lIns="0" bIns="0" rIns="0">
              <a:spAutoFit/>
            </a:bodyPr>
            <a:lstStyle/>
            <a:p>
              <a:pPr algn="ctr">
                <a:lnSpc>
                  <a:spcPts val="5010"/>
                </a:lnSpc>
              </a:pPr>
              <a:r>
                <a:rPr lang="en-US" sz="3578">
                  <a:solidFill>
                    <a:srgbClr val="000000"/>
                  </a:solidFill>
                  <a:latin typeface="Open Sans Bold"/>
                </a:rPr>
                <a:t>MONG-THE BRUCE</a:t>
              </a:r>
            </a:p>
          </p:txBody>
        </p:sp>
        <p:sp>
          <p:nvSpPr>
            <p:cNvPr name="TextBox 6" id="6"/>
            <p:cNvSpPr txBox="true"/>
            <p:nvPr/>
          </p:nvSpPr>
          <p:spPr>
            <a:xfrm rot="0">
              <a:off x="0" y="5110066"/>
              <a:ext cx="4336446" cy="741397"/>
            </a:xfrm>
            <a:prstGeom prst="rect">
              <a:avLst/>
            </a:prstGeom>
          </p:spPr>
          <p:txBody>
            <a:bodyPr anchor="t" rtlCol="false" tIns="0" lIns="0" bIns="0" rIns="0">
              <a:spAutoFit/>
            </a:bodyPr>
            <a:lstStyle/>
            <a:p>
              <a:pPr algn="ctr">
                <a:lnSpc>
                  <a:spcPts val="4676"/>
                </a:lnSpc>
                <a:spcBef>
                  <a:spcPct val="0"/>
                </a:spcBef>
              </a:pPr>
              <a:r>
                <a:rPr lang="en-US" sz="3340">
                  <a:solidFill>
                    <a:srgbClr val="000000"/>
                  </a:solidFill>
                  <a:latin typeface="Aileron Regular"/>
                </a:rPr>
                <a:t>Chef de projet</a:t>
              </a:r>
            </a:p>
          </p:txBody>
        </p:sp>
      </p:grpSp>
      <p:grpSp>
        <p:nvGrpSpPr>
          <p:cNvPr name="Group 7" id="7"/>
          <p:cNvGrpSpPr/>
          <p:nvPr/>
        </p:nvGrpSpPr>
        <p:grpSpPr>
          <a:xfrm rot="0">
            <a:off x="11087286" y="2982419"/>
            <a:ext cx="5275368" cy="4384541"/>
            <a:chOff x="0" y="0"/>
            <a:chExt cx="7033824" cy="5846055"/>
          </a:xfrm>
        </p:grpSpPr>
        <p:grpSp>
          <p:nvGrpSpPr>
            <p:cNvPr name="Group 8" id="8"/>
            <p:cNvGrpSpPr/>
            <p:nvPr/>
          </p:nvGrpSpPr>
          <p:grpSpPr>
            <a:xfrm rot="0">
              <a:off x="1917638" y="0"/>
              <a:ext cx="3239355" cy="32393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50" t="-50211" r="-10606" b="-90778"/>
                </a:stretch>
              </a:blipFill>
            </p:spPr>
          </p:sp>
        </p:grpSp>
        <p:sp>
          <p:nvSpPr>
            <p:cNvPr name="TextBox 10" id="10"/>
            <p:cNvSpPr txBox="true"/>
            <p:nvPr/>
          </p:nvSpPr>
          <p:spPr>
            <a:xfrm rot="0">
              <a:off x="1508205" y="3389724"/>
              <a:ext cx="4058221" cy="1594730"/>
            </a:xfrm>
            <a:prstGeom prst="rect">
              <a:avLst/>
            </a:prstGeom>
          </p:spPr>
          <p:txBody>
            <a:bodyPr anchor="t" rtlCol="false" tIns="0" lIns="0" bIns="0" rIns="0">
              <a:spAutoFit/>
            </a:bodyPr>
            <a:lstStyle/>
            <a:p>
              <a:pPr algn="ctr">
                <a:lnSpc>
                  <a:spcPts val="4889"/>
                </a:lnSpc>
              </a:pPr>
              <a:r>
                <a:rPr lang="en-US" sz="3492">
                  <a:solidFill>
                    <a:srgbClr val="000000"/>
                  </a:solidFill>
                  <a:latin typeface="Open Sans Bold"/>
                </a:rPr>
                <a:t>SUBTS </a:t>
              </a:r>
            </a:p>
            <a:p>
              <a:pPr algn="ctr">
                <a:lnSpc>
                  <a:spcPts val="4889"/>
                </a:lnSpc>
              </a:pPr>
              <a:r>
                <a:rPr lang="en-US" sz="3492">
                  <a:solidFill>
                    <a:srgbClr val="000000"/>
                  </a:solidFill>
                  <a:latin typeface="Open Sans Bold"/>
                </a:rPr>
                <a:t>Yann</a:t>
              </a:r>
            </a:p>
          </p:txBody>
        </p:sp>
        <p:sp>
          <p:nvSpPr>
            <p:cNvPr name="TextBox 11" id="11"/>
            <p:cNvSpPr txBox="true"/>
            <p:nvPr/>
          </p:nvSpPr>
          <p:spPr>
            <a:xfrm rot="0">
              <a:off x="0" y="5120979"/>
              <a:ext cx="7033824" cy="725076"/>
            </a:xfrm>
            <a:prstGeom prst="rect">
              <a:avLst/>
            </a:prstGeom>
          </p:spPr>
          <p:txBody>
            <a:bodyPr anchor="t" rtlCol="false" tIns="0" lIns="0" bIns="0" rIns="0">
              <a:spAutoFit/>
            </a:bodyPr>
            <a:lstStyle/>
            <a:p>
              <a:pPr algn="ctr">
                <a:lnSpc>
                  <a:spcPts val="4563"/>
                </a:lnSpc>
                <a:spcBef>
                  <a:spcPct val="0"/>
                </a:spcBef>
              </a:pPr>
              <a:r>
                <a:rPr lang="en-US" sz="3259">
                  <a:solidFill>
                    <a:srgbClr val="000000"/>
                  </a:solidFill>
                  <a:latin typeface="Aileron Regular"/>
                </a:rPr>
                <a:t>Developpeur Unity</a:t>
              </a:r>
            </a:p>
          </p:txBody>
        </p:sp>
      </p:grpSp>
      <p:grpSp>
        <p:nvGrpSpPr>
          <p:cNvPr name="Group 12" id="12"/>
          <p:cNvGrpSpPr/>
          <p:nvPr/>
        </p:nvGrpSpPr>
        <p:grpSpPr>
          <a:xfrm rot="0">
            <a:off x="7400276" y="2982419"/>
            <a:ext cx="3216447" cy="4968907"/>
            <a:chOff x="0" y="0"/>
            <a:chExt cx="4288596" cy="6625209"/>
          </a:xfrm>
        </p:grpSpPr>
        <p:grpSp>
          <p:nvGrpSpPr>
            <p:cNvPr name="Group 13" id="13"/>
            <p:cNvGrpSpPr/>
            <p:nvPr/>
          </p:nvGrpSpPr>
          <p:grpSpPr>
            <a:xfrm rot="0">
              <a:off x="505526" y="0"/>
              <a:ext cx="3277544" cy="32775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2500" r="0" b="-12500"/>
                </a:stretch>
              </a:blipFill>
            </p:spPr>
          </p:sp>
        </p:grpSp>
        <p:sp>
          <p:nvSpPr>
            <p:cNvPr name="TextBox 15" id="15"/>
            <p:cNvSpPr txBox="true"/>
            <p:nvPr/>
          </p:nvSpPr>
          <p:spPr>
            <a:xfrm rot="0">
              <a:off x="87833" y="3421186"/>
              <a:ext cx="4112931" cy="1624984"/>
            </a:xfrm>
            <a:prstGeom prst="rect">
              <a:avLst/>
            </a:prstGeom>
          </p:spPr>
          <p:txBody>
            <a:bodyPr anchor="t" rtlCol="false" tIns="0" lIns="0" bIns="0" rIns="0">
              <a:spAutoFit/>
            </a:bodyPr>
            <a:lstStyle/>
            <a:p>
              <a:pPr algn="ctr">
                <a:lnSpc>
                  <a:spcPts val="4955"/>
                </a:lnSpc>
              </a:pPr>
              <a:r>
                <a:rPr lang="en-US" sz="3539">
                  <a:solidFill>
                    <a:srgbClr val="000000"/>
                  </a:solidFill>
                  <a:latin typeface="Open Sans Bold"/>
                </a:rPr>
                <a:t>GILLES BENJAMIN</a:t>
              </a:r>
            </a:p>
          </p:txBody>
        </p:sp>
        <p:sp>
          <p:nvSpPr>
            <p:cNvPr name="TextBox 16" id="16"/>
            <p:cNvSpPr txBox="true"/>
            <p:nvPr/>
          </p:nvSpPr>
          <p:spPr>
            <a:xfrm rot="0">
              <a:off x="0" y="5112103"/>
              <a:ext cx="4288596" cy="1513106"/>
            </a:xfrm>
            <a:prstGeom prst="rect">
              <a:avLst/>
            </a:prstGeom>
          </p:spPr>
          <p:txBody>
            <a:bodyPr anchor="t" rtlCol="false" tIns="0" lIns="0" bIns="0" rIns="0">
              <a:spAutoFit/>
            </a:bodyPr>
            <a:lstStyle/>
            <a:p>
              <a:pPr algn="ctr">
                <a:lnSpc>
                  <a:spcPts val="4624"/>
                </a:lnSpc>
                <a:spcBef>
                  <a:spcPct val="0"/>
                </a:spcBef>
              </a:pPr>
              <a:r>
                <a:rPr lang="en-US" sz="3303">
                  <a:solidFill>
                    <a:srgbClr val="000000"/>
                  </a:solidFill>
                  <a:latin typeface="Aileron Regular"/>
                </a:rPr>
                <a:t>Developpeur Unity </a:t>
              </a:r>
            </a:p>
          </p:txBody>
        </p:sp>
      </p:grpSp>
      <p:sp>
        <p:nvSpPr>
          <p:cNvPr name="TextBox 17" id="17"/>
          <p:cNvSpPr txBox="true"/>
          <p:nvPr/>
        </p:nvSpPr>
        <p:spPr>
          <a:xfrm rot="0">
            <a:off x="439434" y="532122"/>
            <a:ext cx="7429953" cy="1057275"/>
          </a:xfrm>
          <a:prstGeom prst="rect">
            <a:avLst/>
          </a:prstGeom>
        </p:spPr>
        <p:txBody>
          <a:bodyPr anchor="t" rtlCol="false" tIns="0" lIns="0" bIns="0" rIns="0">
            <a:spAutoFit/>
          </a:bodyPr>
          <a:lstStyle/>
          <a:p>
            <a:pPr algn="ctr">
              <a:lnSpc>
                <a:spcPts val="8399"/>
              </a:lnSpc>
            </a:pPr>
            <a:r>
              <a:rPr lang="en-US" sz="6999" spc="139">
                <a:solidFill>
                  <a:srgbClr val="3E4B77"/>
                </a:solidFill>
                <a:latin typeface="Aileron Heavy Bold"/>
              </a:rPr>
              <a:t>NOTRE EQUIPE</a:t>
            </a:r>
          </a:p>
        </p:txBody>
      </p:sp>
      <p:sp>
        <p:nvSpPr>
          <p:cNvPr name="TextBox 18" id="18"/>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2</a:t>
            </a:r>
          </a:p>
        </p:txBody>
      </p:sp>
    </p:spTree>
  </p:cSld>
  <p:clrMapOvr>
    <a:masterClrMapping/>
  </p:clrMapOvr>
  <p:transition spd="fast">
    <p:cover dir="d"/>
  </p:transition>
</p:sld>
</file>

<file path=ppt/slides/slide4.xml><?xml version="1.0" encoding="utf-8"?>
<p:sld xmlns:p="http://schemas.openxmlformats.org/presentationml/2006/main" xmlns:a="http://schemas.openxmlformats.org/drawingml/2006/main">
  <p:cSld>
    <p:bg>
      <p:bgPr>
        <a:solidFill>
          <a:srgbClr val="E3E6EA"/>
        </a:solidFill>
      </p:bgPr>
    </p:bg>
    <p:spTree>
      <p:nvGrpSpPr>
        <p:cNvPr id="1" name=""/>
        <p:cNvGrpSpPr/>
        <p:nvPr/>
      </p:nvGrpSpPr>
      <p:grpSpPr>
        <a:xfrm>
          <a:off x="0" y="0"/>
          <a:ext cx="0" cy="0"/>
          <a:chOff x="0" y="0"/>
          <a:chExt cx="0" cy="0"/>
        </a:xfrm>
      </p:grpSpPr>
      <p:grpSp>
        <p:nvGrpSpPr>
          <p:cNvPr name="Group 2" id="2"/>
          <p:cNvGrpSpPr/>
          <p:nvPr/>
        </p:nvGrpSpPr>
        <p:grpSpPr>
          <a:xfrm rot="0">
            <a:off x="2637963" y="85233"/>
            <a:ext cx="13337378" cy="1685332"/>
            <a:chOff x="0" y="0"/>
            <a:chExt cx="2575665" cy="325465"/>
          </a:xfrm>
        </p:grpSpPr>
        <p:sp>
          <p:nvSpPr>
            <p:cNvPr name="Freeform 3" id="3"/>
            <p:cNvSpPr/>
            <p:nvPr/>
          </p:nvSpPr>
          <p:spPr>
            <a:xfrm flipH="false" flipV="false" rot="0">
              <a:off x="0" y="0"/>
              <a:ext cx="2575664" cy="325465"/>
            </a:xfrm>
            <a:custGeom>
              <a:avLst/>
              <a:gdLst/>
              <a:ahLst/>
              <a:cxnLst/>
              <a:rect r="r" b="b" t="t" l="l"/>
              <a:pathLst>
                <a:path h="325465" w="2575664">
                  <a:moveTo>
                    <a:pt x="0" y="0"/>
                  </a:moveTo>
                  <a:lnTo>
                    <a:pt x="2575664" y="0"/>
                  </a:lnTo>
                  <a:lnTo>
                    <a:pt x="2575664" y="325465"/>
                  </a:lnTo>
                  <a:lnTo>
                    <a:pt x="0" y="325465"/>
                  </a:lnTo>
                  <a:close/>
                </a:path>
              </a:pathLst>
            </a:custGeom>
            <a:solidFill>
              <a:srgbClr val="000000">
                <a:alpha val="0"/>
              </a:srgbClr>
            </a:solidFill>
            <a:ln cap="sq">
              <a:noFill/>
              <a:prstDash val="solid"/>
              <a:miter/>
            </a:ln>
          </p:spPr>
        </p:sp>
        <p:sp>
          <p:nvSpPr>
            <p:cNvPr name="TextBox 4" id="4"/>
            <p:cNvSpPr txBox="true"/>
            <p:nvPr/>
          </p:nvSpPr>
          <p:spPr>
            <a:xfrm>
              <a:off x="0" y="-28575"/>
              <a:ext cx="2575665" cy="35404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3356401" y="185902"/>
            <a:ext cx="10752656" cy="1350644"/>
          </a:xfrm>
          <a:prstGeom prst="rect">
            <a:avLst/>
          </a:prstGeom>
        </p:spPr>
        <p:txBody>
          <a:bodyPr anchor="t" rtlCol="false" tIns="0" lIns="0" bIns="0" rIns="0">
            <a:spAutoFit/>
          </a:bodyPr>
          <a:lstStyle/>
          <a:p>
            <a:pPr algn="ctr">
              <a:lnSpc>
                <a:spcPts val="11040"/>
              </a:lnSpc>
            </a:pPr>
            <a:r>
              <a:rPr lang="en-US" sz="8000" spc="784">
                <a:solidFill>
                  <a:srgbClr val="38B6FF"/>
                </a:solidFill>
                <a:latin typeface="Oswald Bold"/>
              </a:rPr>
              <a:t>SOMMAIRE</a:t>
            </a:r>
          </a:p>
        </p:txBody>
      </p:sp>
      <p:sp>
        <p:nvSpPr>
          <p:cNvPr name="TextBox 6" id="6"/>
          <p:cNvSpPr txBox="true"/>
          <p:nvPr/>
        </p:nvSpPr>
        <p:spPr>
          <a:xfrm rot="0">
            <a:off x="4922784" y="2691055"/>
            <a:ext cx="10868730"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GESTION DE PROJET ET GIT</a:t>
            </a:r>
          </a:p>
        </p:txBody>
      </p:sp>
      <p:sp>
        <p:nvSpPr>
          <p:cNvPr name="TextBox 7" id="7"/>
          <p:cNvSpPr txBox="true"/>
          <p:nvPr/>
        </p:nvSpPr>
        <p:spPr>
          <a:xfrm rot="0">
            <a:off x="4922784" y="4625277"/>
            <a:ext cx="10868730"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PRESENTATION UX</a:t>
            </a:r>
          </a:p>
        </p:txBody>
      </p:sp>
      <p:sp>
        <p:nvSpPr>
          <p:cNvPr name="TextBox 8" id="8"/>
          <p:cNvSpPr txBox="true"/>
          <p:nvPr/>
        </p:nvSpPr>
        <p:spPr>
          <a:xfrm rot="0">
            <a:off x="4922784" y="7595712"/>
            <a:ext cx="11462028"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VIDÉOS DE PRÉSENTATION DES FONCTIONNALITÉS DÉVELOPPÉES</a:t>
            </a:r>
          </a:p>
        </p:txBody>
      </p:sp>
      <p:sp>
        <p:nvSpPr>
          <p:cNvPr name="TextBox 9" id="9"/>
          <p:cNvSpPr txBox="true"/>
          <p:nvPr/>
        </p:nvSpPr>
        <p:spPr>
          <a:xfrm rot="0">
            <a:off x="4922784" y="8590006"/>
            <a:ext cx="10868730"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CONCLUSION</a:t>
            </a:r>
          </a:p>
        </p:txBody>
      </p:sp>
      <p:grpSp>
        <p:nvGrpSpPr>
          <p:cNvPr name="Group 10" id="10"/>
          <p:cNvGrpSpPr/>
          <p:nvPr/>
        </p:nvGrpSpPr>
        <p:grpSpPr>
          <a:xfrm rot="0">
            <a:off x="2637963" y="2497670"/>
            <a:ext cx="1462259" cy="6760630"/>
            <a:chOff x="0" y="0"/>
            <a:chExt cx="313284" cy="1448441"/>
          </a:xfrm>
        </p:grpSpPr>
        <p:sp>
          <p:nvSpPr>
            <p:cNvPr name="Freeform 11" id="11"/>
            <p:cNvSpPr/>
            <p:nvPr/>
          </p:nvSpPr>
          <p:spPr>
            <a:xfrm flipH="false" flipV="false" rot="0">
              <a:off x="0" y="0"/>
              <a:ext cx="313284" cy="1448441"/>
            </a:xfrm>
            <a:custGeom>
              <a:avLst/>
              <a:gdLst/>
              <a:ahLst/>
              <a:cxnLst/>
              <a:rect r="r" b="b" t="t" l="l"/>
              <a:pathLst>
                <a:path h="1448441" w="313284">
                  <a:moveTo>
                    <a:pt x="0" y="0"/>
                  </a:moveTo>
                  <a:lnTo>
                    <a:pt x="313284" y="0"/>
                  </a:lnTo>
                  <a:lnTo>
                    <a:pt x="313284" y="1448441"/>
                  </a:lnTo>
                  <a:lnTo>
                    <a:pt x="0" y="1448441"/>
                  </a:lnTo>
                  <a:close/>
                </a:path>
              </a:pathLst>
            </a:custGeom>
            <a:solidFill>
              <a:srgbClr val="38B6FF"/>
            </a:solidFill>
          </p:spPr>
        </p:sp>
        <p:sp>
          <p:nvSpPr>
            <p:cNvPr name="TextBox 12" id="12"/>
            <p:cNvSpPr txBox="true"/>
            <p:nvPr/>
          </p:nvSpPr>
          <p:spPr>
            <a:xfrm>
              <a:off x="0" y="-19050"/>
              <a:ext cx="313284" cy="1467491"/>
            </a:xfrm>
            <a:prstGeom prst="rect">
              <a:avLst/>
            </a:prstGeom>
          </p:spPr>
          <p:txBody>
            <a:bodyPr anchor="ctr" rtlCol="false" tIns="51013" lIns="51013" bIns="51013" rIns="51013"/>
            <a:lstStyle/>
            <a:p>
              <a:pPr algn="ctr">
                <a:lnSpc>
                  <a:spcPts val="2859"/>
                </a:lnSpc>
              </a:pPr>
            </a:p>
          </p:txBody>
        </p:sp>
      </p:grpSp>
      <p:sp>
        <p:nvSpPr>
          <p:cNvPr name="TextBox 13" id="13"/>
          <p:cNvSpPr txBox="true"/>
          <p:nvPr/>
        </p:nvSpPr>
        <p:spPr>
          <a:xfrm rot="0">
            <a:off x="2793028" y="2553721"/>
            <a:ext cx="1152129" cy="796222"/>
          </a:xfrm>
          <a:prstGeom prst="rect">
            <a:avLst/>
          </a:prstGeom>
        </p:spPr>
        <p:txBody>
          <a:bodyPr anchor="t" rtlCol="false" tIns="0" lIns="0" bIns="0" rIns="0">
            <a:spAutoFit/>
          </a:bodyPr>
          <a:lstStyle/>
          <a:p>
            <a:pPr algn="ctr">
              <a:lnSpc>
                <a:spcPts val="6301"/>
              </a:lnSpc>
            </a:pPr>
            <a:r>
              <a:rPr lang="en-US" sz="5251">
                <a:solidFill>
                  <a:srgbClr val="363636"/>
                </a:solidFill>
                <a:latin typeface="Oswald Bold Italics"/>
              </a:rPr>
              <a:t>1</a:t>
            </a:r>
          </a:p>
        </p:txBody>
      </p:sp>
      <p:sp>
        <p:nvSpPr>
          <p:cNvPr name="TextBox 14" id="14"/>
          <p:cNvSpPr txBox="true"/>
          <p:nvPr/>
        </p:nvSpPr>
        <p:spPr>
          <a:xfrm rot="0">
            <a:off x="2780337" y="3486597"/>
            <a:ext cx="1152129" cy="796222"/>
          </a:xfrm>
          <a:prstGeom prst="rect">
            <a:avLst/>
          </a:prstGeom>
        </p:spPr>
        <p:txBody>
          <a:bodyPr anchor="t" rtlCol="false" tIns="0" lIns="0" bIns="0" rIns="0">
            <a:spAutoFit/>
          </a:bodyPr>
          <a:lstStyle/>
          <a:p>
            <a:pPr algn="ctr">
              <a:lnSpc>
                <a:spcPts val="6301"/>
              </a:lnSpc>
            </a:pPr>
            <a:r>
              <a:rPr lang="en-US" sz="5251">
                <a:solidFill>
                  <a:srgbClr val="363636"/>
                </a:solidFill>
                <a:latin typeface="Oswald Bold Italics"/>
              </a:rPr>
              <a:t>2</a:t>
            </a:r>
          </a:p>
        </p:txBody>
      </p:sp>
      <p:sp>
        <p:nvSpPr>
          <p:cNvPr name="TextBox 15" id="15"/>
          <p:cNvSpPr txBox="true"/>
          <p:nvPr/>
        </p:nvSpPr>
        <p:spPr>
          <a:xfrm rot="0">
            <a:off x="2793028" y="4416728"/>
            <a:ext cx="1152129" cy="796222"/>
          </a:xfrm>
          <a:prstGeom prst="rect">
            <a:avLst/>
          </a:prstGeom>
        </p:spPr>
        <p:txBody>
          <a:bodyPr anchor="t" rtlCol="false" tIns="0" lIns="0" bIns="0" rIns="0">
            <a:spAutoFit/>
          </a:bodyPr>
          <a:lstStyle/>
          <a:p>
            <a:pPr algn="ctr">
              <a:lnSpc>
                <a:spcPts val="6301"/>
              </a:lnSpc>
            </a:pPr>
            <a:r>
              <a:rPr lang="en-US" sz="5251">
                <a:solidFill>
                  <a:srgbClr val="363636"/>
                </a:solidFill>
                <a:latin typeface="Oswald Bold Italics"/>
              </a:rPr>
              <a:t>3</a:t>
            </a:r>
          </a:p>
        </p:txBody>
      </p:sp>
      <p:sp>
        <p:nvSpPr>
          <p:cNvPr name="TextBox 16" id="16"/>
          <p:cNvSpPr txBox="true"/>
          <p:nvPr/>
        </p:nvSpPr>
        <p:spPr>
          <a:xfrm rot="0">
            <a:off x="2793028" y="5346860"/>
            <a:ext cx="1152129" cy="796222"/>
          </a:xfrm>
          <a:prstGeom prst="rect">
            <a:avLst/>
          </a:prstGeom>
        </p:spPr>
        <p:txBody>
          <a:bodyPr anchor="t" rtlCol="false" tIns="0" lIns="0" bIns="0" rIns="0">
            <a:spAutoFit/>
          </a:bodyPr>
          <a:lstStyle/>
          <a:p>
            <a:pPr algn="ctr">
              <a:lnSpc>
                <a:spcPts val="6301"/>
              </a:lnSpc>
            </a:pPr>
            <a:r>
              <a:rPr lang="en-US" sz="5251">
                <a:solidFill>
                  <a:srgbClr val="363636"/>
                </a:solidFill>
                <a:latin typeface="Oswald Bold Italics"/>
              </a:rPr>
              <a:t>4</a:t>
            </a:r>
          </a:p>
        </p:txBody>
      </p:sp>
      <p:sp>
        <p:nvSpPr>
          <p:cNvPr name="TextBox 17" id="17"/>
          <p:cNvSpPr txBox="true"/>
          <p:nvPr/>
        </p:nvSpPr>
        <p:spPr>
          <a:xfrm rot="0">
            <a:off x="2780337" y="6276991"/>
            <a:ext cx="1152129" cy="796222"/>
          </a:xfrm>
          <a:prstGeom prst="rect">
            <a:avLst/>
          </a:prstGeom>
        </p:spPr>
        <p:txBody>
          <a:bodyPr anchor="t" rtlCol="false" tIns="0" lIns="0" bIns="0" rIns="0">
            <a:spAutoFit/>
          </a:bodyPr>
          <a:lstStyle/>
          <a:p>
            <a:pPr algn="ctr">
              <a:lnSpc>
                <a:spcPts val="6301"/>
              </a:lnSpc>
            </a:pPr>
            <a:r>
              <a:rPr lang="en-US" sz="5251">
                <a:solidFill>
                  <a:srgbClr val="363636"/>
                </a:solidFill>
                <a:latin typeface="Oswald Bold Italics"/>
              </a:rPr>
              <a:t>5</a:t>
            </a:r>
          </a:p>
        </p:txBody>
      </p:sp>
      <p:sp>
        <p:nvSpPr>
          <p:cNvPr name="TextBox 18" id="18"/>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4</a:t>
            </a:r>
          </a:p>
        </p:txBody>
      </p:sp>
      <p:sp>
        <p:nvSpPr>
          <p:cNvPr name="TextBox 19" id="19"/>
          <p:cNvSpPr txBox="true"/>
          <p:nvPr/>
        </p:nvSpPr>
        <p:spPr>
          <a:xfrm rot="0">
            <a:off x="4922784" y="5516647"/>
            <a:ext cx="8254722"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MODELE POUR GESTION DES NIVEAUX ET JSON</a:t>
            </a:r>
          </a:p>
        </p:txBody>
      </p:sp>
      <p:sp>
        <p:nvSpPr>
          <p:cNvPr name="TextBox 20" id="20"/>
          <p:cNvSpPr txBox="true"/>
          <p:nvPr/>
        </p:nvSpPr>
        <p:spPr>
          <a:xfrm rot="0">
            <a:off x="2793028" y="7237994"/>
            <a:ext cx="1152129" cy="796222"/>
          </a:xfrm>
          <a:prstGeom prst="rect">
            <a:avLst/>
          </a:prstGeom>
        </p:spPr>
        <p:txBody>
          <a:bodyPr anchor="t" rtlCol="false" tIns="0" lIns="0" bIns="0" rIns="0">
            <a:spAutoFit/>
          </a:bodyPr>
          <a:lstStyle/>
          <a:p>
            <a:pPr algn="ctr">
              <a:lnSpc>
                <a:spcPts val="6301"/>
              </a:lnSpc>
            </a:pPr>
            <a:r>
              <a:rPr lang="en-US" sz="5251">
                <a:solidFill>
                  <a:srgbClr val="363636"/>
                </a:solidFill>
                <a:latin typeface="Oswald Bold Italics"/>
              </a:rPr>
              <a:t>6</a:t>
            </a:r>
          </a:p>
        </p:txBody>
      </p:sp>
      <p:sp>
        <p:nvSpPr>
          <p:cNvPr name="TextBox 21" id="21"/>
          <p:cNvSpPr txBox="true"/>
          <p:nvPr/>
        </p:nvSpPr>
        <p:spPr>
          <a:xfrm rot="0">
            <a:off x="4922784" y="3635228"/>
            <a:ext cx="10868730"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L’ARCHITECTURE</a:t>
            </a:r>
          </a:p>
        </p:txBody>
      </p:sp>
      <p:sp>
        <p:nvSpPr>
          <p:cNvPr name="TextBox 22" id="22"/>
          <p:cNvSpPr txBox="true"/>
          <p:nvPr/>
        </p:nvSpPr>
        <p:spPr>
          <a:xfrm rot="0">
            <a:off x="2793028" y="8167565"/>
            <a:ext cx="1152129" cy="796222"/>
          </a:xfrm>
          <a:prstGeom prst="rect">
            <a:avLst/>
          </a:prstGeom>
        </p:spPr>
        <p:txBody>
          <a:bodyPr anchor="t" rtlCol="false" tIns="0" lIns="0" bIns="0" rIns="0">
            <a:spAutoFit/>
          </a:bodyPr>
          <a:lstStyle/>
          <a:p>
            <a:pPr algn="ctr">
              <a:lnSpc>
                <a:spcPts val="6301"/>
              </a:lnSpc>
            </a:pPr>
            <a:r>
              <a:rPr lang="en-US" sz="5251">
                <a:solidFill>
                  <a:srgbClr val="363636"/>
                </a:solidFill>
                <a:latin typeface="Oswald Bold Italics"/>
              </a:rPr>
              <a:t>7</a:t>
            </a:r>
          </a:p>
        </p:txBody>
      </p:sp>
      <p:sp>
        <p:nvSpPr>
          <p:cNvPr name="TextBox 23" id="23"/>
          <p:cNvSpPr txBox="true"/>
          <p:nvPr/>
        </p:nvSpPr>
        <p:spPr>
          <a:xfrm rot="0">
            <a:off x="4922784" y="6506695"/>
            <a:ext cx="10868730"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MULTIJOUEURS</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AutoShape 2" id="2"/>
          <p:cNvSpPr/>
          <p:nvPr/>
        </p:nvSpPr>
        <p:spPr>
          <a:xfrm rot="0">
            <a:off x="10969234" y="0"/>
            <a:ext cx="7318766" cy="10287000"/>
          </a:xfrm>
          <a:prstGeom prst="rect">
            <a:avLst/>
          </a:prstGeom>
          <a:solidFill>
            <a:srgbClr val="FFFFFF"/>
          </a:solidFill>
        </p:spPr>
      </p:sp>
      <p:sp>
        <p:nvSpPr>
          <p:cNvPr name="Freeform 3" id="3"/>
          <p:cNvSpPr/>
          <p:nvPr/>
        </p:nvSpPr>
        <p:spPr>
          <a:xfrm flipH="false" flipV="false" rot="0">
            <a:off x="12863481" y="287189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5</a:t>
            </a:r>
          </a:p>
        </p:txBody>
      </p:sp>
      <p:sp>
        <p:nvSpPr>
          <p:cNvPr name="TextBox 5" id="5"/>
          <p:cNvSpPr txBox="true"/>
          <p:nvPr/>
        </p:nvSpPr>
        <p:spPr>
          <a:xfrm rot="0">
            <a:off x="1028700" y="3005605"/>
            <a:ext cx="8459554" cy="4266266"/>
          </a:xfrm>
          <a:prstGeom prst="rect">
            <a:avLst/>
          </a:prstGeom>
        </p:spPr>
        <p:txBody>
          <a:bodyPr anchor="t" rtlCol="false" tIns="0" lIns="0" bIns="0" rIns="0">
            <a:spAutoFit/>
          </a:bodyPr>
          <a:lstStyle/>
          <a:p>
            <a:pPr algn="ctr">
              <a:lnSpc>
                <a:spcPts val="11220"/>
              </a:lnSpc>
            </a:pPr>
            <a:r>
              <a:rPr lang="en-US" sz="9350" spc="187">
                <a:solidFill>
                  <a:srgbClr val="3E4B77"/>
                </a:solidFill>
                <a:latin typeface="Aileron Heavy Bold"/>
              </a:rPr>
              <a:t>GESTION DE PROJET ET GIT</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545824" cy="10287000"/>
          </a:xfrm>
          <a:prstGeom prst="rect">
            <a:avLst/>
          </a:prstGeom>
          <a:solidFill>
            <a:srgbClr val="5CC9F4"/>
          </a:solidFill>
        </p:spPr>
      </p:sp>
      <p:sp>
        <p:nvSpPr>
          <p:cNvPr name="Freeform 3" id="3"/>
          <p:cNvSpPr/>
          <p:nvPr/>
        </p:nvSpPr>
        <p:spPr>
          <a:xfrm flipH="false" flipV="false" rot="0">
            <a:off x="4545824" y="0"/>
            <a:ext cx="13742176" cy="10287000"/>
          </a:xfrm>
          <a:custGeom>
            <a:avLst/>
            <a:gdLst/>
            <a:ahLst/>
            <a:cxnLst/>
            <a:rect r="r" b="b" t="t" l="l"/>
            <a:pathLst>
              <a:path h="10287000" w="13742176">
                <a:moveTo>
                  <a:pt x="0" y="0"/>
                </a:moveTo>
                <a:lnTo>
                  <a:pt x="13742176" y="0"/>
                </a:lnTo>
                <a:lnTo>
                  <a:pt x="13742176" y="10287000"/>
                </a:lnTo>
                <a:lnTo>
                  <a:pt x="0" y="10287000"/>
                </a:lnTo>
                <a:lnTo>
                  <a:pt x="0" y="0"/>
                </a:lnTo>
                <a:close/>
              </a:path>
            </a:pathLst>
          </a:custGeom>
          <a:blipFill>
            <a:blip r:embed="rId3"/>
            <a:stretch>
              <a:fillRect l="0" t="0" r="0" b="0"/>
            </a:stretch>
          </a:blipFill>
        </p:spPr>
      </p:sp>
      <p:sp>
        <p:nvSpPr>
          <p:cNvPr name="Freeform 4" id="4"/>
          <p:cNvSpPr/>
          <p:nvPr/>
        </p:nvSpPr>
        <p:spPr>
          <a:xfrm flipH="false" flipV="false" rot="0">
            <a:off x="290234" y="3676188"/>
            <a:ext cx="3965357" cy="3201124"/>
          </a:xfrm>
          <a:custGeom>
            <a:avLst/>
            <a:gdLst/>
            <a:ahLst/>
            <a:cxnLst/>
            <a:rect r="r" b="b" t="t" l="l"/>
            <a:pathLst>
              <a:path h="3201124" w="3965357">
                <a:moveTo>
                  <a:pt x="0" y="0"/>
                </a:moveTo>
                <a:lnTo>
                  <a:pt x="3965357" y="0"/>
                </a:lnTo>
                <a:lnTo>
                  <a:pt x="3965357" y="3201124"/>
                </a:lnTo>
                <a:lnTo>
                  <a:pt x="0" y="3201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641909"/>
            <a:ext cx="4545824" cy="1385457"/>
          </a:xfrm>
          <a:prstGeom prst="rect">
            <a:avLst/>
          </a:prstGeom>
        </p:spPr>
        <p:txBody>
          <a:bodyPr anchor="t" rtlCol="false" tIns="0" lIns="0" bIns="0" rIns="0">
            <a:spAutoFit/>
          </a:bodyPr>
          <a:lstStyle/>
          <a:p>
            <a:pPr algn="ctr">
              <a:lnSpc>
                <a:spcPts val="5485"/>
              </a:lnSpc>
            </a:pPr>
            <a:r>
              <a:rPr lang="en-US" sz="4812" spc="86">
                <a:solidFill>
                  <a:srgbClr val="3E4B77"/>
                </a:solidFill>
                <a:latin typeface="Aileron Regular Bold"/>
              </a:rPr>
              <a:t>DIAGRAMME DE GANTT</a:t>
            </a:r>
          </a:p>
        </p:txBody>
      </p:sp>
      <p:sp>
        <p:nvSpPr>
          <p:cNvPr name="TextBox 6" id="6"/>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6</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CC9F4"/>
        </a:solidFill>
      </p:bgPr>
    </p:bg>
    <p:spTree>
      <p:nvGrpSpPr>
        <p:cNvPr id="1" name=""/>
        <p:cNvGrpSpPr/>
        <p:nvPr/>
      </p:nvGrpSpPr>
      <p:grpSpPr>
        <a:xfrm>
          <a:off x="0" y="0"/>
          <a:ext cx="0" cy="0"/>
          <a:chOff x="0" y="0"/>
          <a:chExt cx="0" cy="0"/>
        </a:xfrm>
      </p:grpSpPr>
      <p:sp>
        <p:nvSpPr>
          <p:cNvPr name="AutoShape 2" id="2"/>
          <p:cNvSpPr/>
          <p:nvPr/>
        </p:nvSpPr>
        <p:spPr>
          <a:xfrm rot="0">
            <a:off x="12099158" y="0"/>
            <a:ext cx="6188842" cy="10287000"/>
          </a:xfrm>
          <a:prstGeom prst="rect">
            <a:avLst/>
          </a:prstGeom>
          <a:solidFill>
            <a:srgbClr val="FFFFFF"/>
          </a:solidFill>
        </p:spPr>
      </p:sp>
      <p:sp>
        <p:nvSpPr>
          <p:cNvPr name="Freeform 3" id="3"/>
          <p:cNvSpPr/>
          <p:nvPr/>
        </p:nvSpPr>
        <p:spPr>
          <a:xfrm flipH="false" flipV="false" rot="0">
            <a:off x="13062562" y="2771350"/>
            <a:ext cx="4262034" cy="4114800"/>
          </a:xfrm>
          <a:custGeom>
            <a:avLst/>
            <a:gdLst/>
            <a:ahLst/>
            <a:cxnLst/>
            <a:rect r="r" b="b" t="t" l="l"/>
            <a:pathLst>
              <a:path h="4114800" w="4262034">
                <a:moveTo>
                  <a:pt x="0" y="0"/>
                </a:moveTo>
                <a:lnTo>
                  <a:pt x="4262034" y="0"/>
                </a:lnTo>
                <a:lnTo>
                  <a:pt x="42620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7</a:t>
            </a:r>
          </a:p>
        </p:txBody>
      </p:sp>
      <p:sp>
        <p:nvSpPr>
          <p:cNvPr name="TextBox 5" id="5"/>
          <p:cNvSpPr txBox="true"/>
          <p:nvPr/>
        </p:nvSpPr>
        <p:spPr>
          <a:xfrm rot="0">
            <a:off x="0" y="4230927"/>
            <a:ext cx="12099158" cy="1195646"/>
          </a:xfrm>
          <a:prstGeom prst="rect">
            <a:avLst/>
          </a:prstGeom>
        </p:spPr>
        <p:txBody>
          <a:bodyPr anchor="t" rtlCol="false" tIns="0" lIns="0" bIns="0" rIns="0">
            <a:spAutoFit/>
          </a:bodyPr>
          <a:lstStyle/>
          <a:p>
            <a:pPr algn="ctr">
              <a:lnSpc>
                <a:spcPts val="9450"/>
              </a:lnSpc>
            </a:pPr>
            <a:r>
              <a:rPr lang="en-US" sz="7875" spc="157">
                <a:solidFill>
                  <a:srgbClr val="000000"/>
                </a:solidFill>
                <a:latin typeface="Aileron Heavy Bold"/>
              </a:rPr>
              <a:t>L’ARCHITECTURE</a:t>
            </a:r>
          </a:p>
        </p:txBody>
      </p:sp>
    </p:spTree>
  </p:cSld>
  <p:clrMapOvr>
    <a:masterClrMapping/>
  </p:clrMapOvr>
  <p:transition spd="fast">
    <p:cover di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31217" y="2196241"/>
            <a:ext cx="3086100" cy="1350561"/>
            <a:chOff x="0" y="0"/>
            <a:chExt cx="812800" cy="355703"/>
          </a:xfrm>
        </p:grpSpPr>
        <p:sp>
          <p:nvSpPr>
            <p:cNvPr name="Freeform 3" id="3"/>
            <p:cNvSpPr/>
            <p:nvPr/>
          </p:nvSpPr>
          <p:spPr>
            <a:xfrm flipH="false" flipV="false" rot="0">
              <a:off x="0" y="0"/>
              <a:ext cx="812800" cy="355703"/>
            </a:xfrm>
            <a:custGeom>
              <a:avLst/>
              <a:gdLst/>
              <a:ahLst/>
              <a:cxnLst/>
              <a:rect r="r" b="b" t="t" l="l"/>
              <a:pathLst>
                <a:path h="355703" w="812800">
                  <a:moveTo>
                    <a:pt x="0" y="0"/>
                  </a:moveTo>
                  <a:lnTo>
                    <a:pt x="812800" y="0"/>
                  </a:lnTo>
                  <a:lnTo>
                    <a:pt x="812800" y="355703"/>
                  </a:lnTo>
                  <a:lnTo>
                    <a:pt x="0" y="355703"/>
                  </a:lnTo>
                  <a:close/>
                </a:path>
              </a:pathLst>
            </a:custGeom>
            <a:solidFill>
              <a:srgbClr val="38B6FF"/>
            </a:solidFill>
          </p:spPr>
        </p:sp>
        <p:sp>
          <p:nvSpPr>
            <p:cNvPr name="TextBox 4" id="4"/>
            <p:cNvSpPr txBox="true"/>
            <p:nvPr/>
          </p:nvSpPr>
          <p:spPr>
            <a:xfrm>
              <a:off x="0" y="-47625"/>
              <a:ext cx="812800" cy="403328"/>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GameManager</a:t>
              </a:r>
            </a:p>
          </p:txBody>
        </p:sp>
      </p:grpSp>
      <p:grpSp>
        <p:nvGrpSpPr>
          <p:cNvPr name="Group 5" id="5"/>
          <p:cNvGrpSpPr/>
          <p:nvPr/>
        </p:nvGrpSpPr>
        <p:grpSpPr>
          <a:xfrm rot="0">
            <a:off x="7779467" y="2133130"/>
            <a:ext cx="3086100" cy="1413671"/>
            <a:chOff x="0" y="0"/>
            <a:chExt cx="812800" cy="372325"/>
          </a:xfrm>
        </p:grpSpPr>
        <p:sp>
          <p:nvSpPr>
            <p:cNvPr name="Freeform 6" id="6"/>
            <p:cNvSpPr/>
            <p:nvPr/>
          </p:nvSpPr>
          <p:spPr>
            <a:xfrm flipH="false" flipV="false" rot="0">
              <a:off x="0" y="0"/>
              <a:ext cx="812800" cy="372325"/>
            </a:xfrm>
            <a:custGeom>
              <a:avLst/>
              <a:gdLst/>
              <a:ahLst/>
              <a:cxnLst/>
              <a:rect r="r" b="b" t="t" l="l"/>
              <a:pathLst>
                <a:path h="372325" w="812800">
                  <a:moveTo>
                    <a:pt x="0" y="0"/>
                  </a:moveTo>
                  <a:lnTo>
                    <a:pt x="812800" y="0"/>
                  </a:lnTo>
                  <a:lnTo>
                    <a:pt x="812800" y="372325"/>
                  </a:lnTo>
                  <a:lnTo>
                    <a:pt x="0" y="372325"/>
                  </a:lnTo>
                  <a:close/>
                </a:path>
              </a:pathLst>
            </a:custGeom>
            <a:solidFill>
              <a:srgbClr val="38B6FF"/>
            </a:solidFill>
          </p:spPr>
        </p:sp>
        <p:sp>
          <p:nvSpPr>
            <p:cNvPr name="TextBox 7" id="7"/>
            <p:cNvSpPr txBox="true"/>
            <p:nvPr/>
          </p:nvSpPr>
          <p:spPr>
            <a:xfrm>
              <a:off x="0" y="-47625"/>
              <a:ext cx="812800" cy="419950"/>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MapManager</a:t>
              </a:r>
            </a:p>
          </p:txBody>
        </p:sp>
      </p:grpSp>
      <p:grpSp>
        <p:nvGrpSpPr>
          <p:cNvPr name="Group 8" id="8"/>
          <p:cNvGrpSpPr/>
          <p:nvPr/>
        </p:nvGrpSpPr>
        <p:grpSpPr>
          <a:xfrm rot="0">
            <a:off x="12825213" y="2133130"/>
            <a:ext cx="3086100" cy="1413671"/>
            <a:chOff x="0" y="0"/>
            <a:chExt cx="812800" cy="372325"/>
          </a:xfrm>
        </p:grpSpPr>
        <p:sp>
          <p:nvSpPr>
            <p:cNvPr name="Freeform 9" id="9"/>
            <p:cNvSpPr/>
            <p:nvPr/>
          </p:nvSpPr>
          <p:spPr>
            <a:xfrm flipH="false" flipV="false" rot="0">
              <a:off x="0" y="0"/>
              <a:ext cx="812800" cy="372325"/>
            </a:xfrm>
            <a:custGeom>
              <a:avLst/>
              <a:gdLst/>
              <a:ahLst/>
              <a:cxnLst/>
              <a:rect r="r" b="b" t="t" l="l"/>
              <a:pathLst>
                <a:path h="372325" w="812800">
                  <a:moveTo>
                    <a:pt x="0" y="0"/>
                  </a:moveTo>
                  <a:lnTo>
                    <a:pt x="812800" y="0"/>
                  </a:lnTo>
                  <a:lnTo>
                    <a:pt x="812800" y="372325"/>
                  </a:lnTo>
                  <a:lnTo>
                    <a:pt x="0" y="372325"/>
                  </a:lnTo>
                  <a:close/>
                </a:path>
              </a:pathLst>
            </a:custGeom>
            <a:solidFill>
              <a:srgbClr val="38B6FF"/>
            </a:solidFill>
          </p:spPr>
        </p:sp>
        <p:sp>
          <p:nvSpPr>
            <p:cNvPr name="TextBox 10" id="10"/>
            <p:cNvSpPr txBox="true"/>
            <p:nvPr/>
          </p:nvSpPr>
          <p:spPr>
            <a:xfrm>
              <a:off x="0" y="-47625"/>
              <a:ext cx="812800" cy="419950"/>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NetWorkManager</a:t>
              </a:r>
            </a:p>
          </p:txBody>
        </p:sp>
      </p:grpSp>
      <p:grpSp>
        <p:nvGrpSpPr>
          <p:cNvPr name="Group 11" id="11"/>
          <p:cNvGrpSpPr/>
          <p:nvPr/>
        </p:nvGrpSpPr>
        <p:grpSpPr>
          <a:xfrm rot="0">
            <a:off x="876521" y="5472612"/>
            <a:ext cx="3086100" cy="1350561"/>
            <a:chOff x="0" y="0"/>
            <a:chExt cx="812800" cy="355703"/>
          </a:xfrm>
        </p:grpSpPr>
        <p:sp>
          <p:nvSpPr>
            <p:cNvPr name="Freeform 12" id="12"/>
            <p:cNvSpPr/>
            <p:nvPr/>
          </p:nvSpPr>
          <p:spPr>
            <a:xfrm flipH="false" flipV="false" rot="0">
              <a:off x="0" y="0"/>
              <a:ext cx="812800" cy="355703"/>
            </a:xfrm>
            <a:custGeom>
              <a:avLst/>
              <a:gdLst/>
              <a:ahLst/>
              <a:cxnLst/>
              <a:rect r="r" b="b" t="t" l="l"/>
              <a:pathLst>
                <a:path h="355703" w="812800">
                  <a:moveTo>
                    <a:pt x="0" y="0"/>
                  </a:moveTo>
                  <a:lnTo>
                    <a:pt x="812800" y="0"/>
                  </a:lnTo>
                  <a:lnTo>
                    <a:pt x="812800" y="355703"/>
                  </a:lnTo>
                  <a:lnTo>
                    <a:pt x="0" y="355703"/>
                  </a:lnTo>
                  <a:close/>
                </a:path>
              </a:pathLst>
            </a:custGeom>
            <a:solidFill>
              <a:srgbClr val="38B6FF"/>
            </a:solidFill>
          </p:spPr>
        </p:sp>
        <p:sp>
          <p:nvSpPr>
            <p:cNvPr name="TextBox 13" id="13"/>
            <p:cNvSpPr txBox="true"/>
            <p:nvPr/>
          </p:nvSpPr>
          <p:spPr>
            <a:xfrm>
              <a:off x="0" y="-47625"/>
              <a:ext cx="812800" cy="403328"/>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PlayerManager</a:t>
              </a:r>
            </a:p>
          </p:txBody>
        </p:sp>
      </p:grpSp>
      <p:grpSp>
        <p:nvGrpSpPr>
          <p:cNvPr name="Group 14" id="14"/>
          <p:cNvGrpSpPr/>
          <p:nvPr/>
        </p:nvGrpSpPr>
        <p:grpSpPr>
          <a:xfrm rot="0">
            <a:off x="4563988" y="5472612"/>
            <a:ext cx="3086100" cy="1350561"/>
            <a:chOff x="0" y="0"/>
            <a:chExt cx="812800" cy="355703"/>
          </a:xfrm>
        </p:grpSpPr>
        <p:sp>
          <p:nvSpPr>
            <p:cNvPr name="Freeform 15" id="15"/>
            <p:cNvSpPr/>
            <p:nvPr/>
          </p:nvSpPr>
          <p:spPr>
            <a:xfrm flipH="false" flipV="false" rot="0">
              <a:off x="0" y="0"/>
              <a:ext cx="812800" cy="355703"/>
            </a:xfrm>
            <a:custGeom>
              <a:avLst/>
              <a:gdLst/>
              <a:ahLst/>
              <a:cxnLst/>
              <a:rect r="r" b="b" t="t" l="l"/>
              <a:pathLst>
                <a:path h="355703" w="812800">
                  <a:moveTo>
                    <a:pt x="0" y="0"/>
                  </a:moveTo>
                  <a:lnTo>
                    <a:pt x="812800" y="0"/>
                  </a:lnTo>
                  <a:lnTo>
                    <a:pt x="812800" y="355703"/>
                  </a:lnTo>
                  <a:lnTo>
                    <a:pt x="0" y="355703"/>
                  </a:lnTo>
                  <a:close/>
                </a:path>
              </a:pathLst>
            </a:custGeom>
            <a:solidFill>
              <a:srgbClr val="38B6FF"/>
            </a:solidFill>
          </p:spPr>
        </p:sp>
        <p:sp>
          <p:nvSpPr>
            <p:cNvPr name="TextBox 16" id="16"/>
            <p:cNvSpPr txBox="true"/>
            <p:nvPr/>
          </p:nvSpPr>
          <p:spPr>
            <a:xfrm>
              <a:off x="0" y="-47625"/>
              <a:ext cx="812800" cy="403328"/>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UI Player</a:t>
              </a:r>
            </a:p>
          </p:txBody>
        </p:sp>
      </p:grpSp>
      <p:grpSp>
        <p:nvGrpSpPr>
          <p:cNvPr name="Group 17" id="17"/>
          <p:cNvGrpSpPr/>
          <p:nvPr/>
        </p:nvGrpSpPr>
        <p:grpSpPr>
          <a:xfrm rot="0">
            <a:off x="11098192" y="5593719"/>
            <a:ext cx="4813121" cy="3079776"/>
            <a:chOff x="0" y="0"/>
            <a:chExt cx="1267653" cy="811134"/>
          </a:xfrm>
        </p:grpSpPr>
        <p:sp>
          <p:nvSpPr>
            <p:cNvPr name="Freeform 18" id="18"/>
            <p:cNvSpPr/>
            <p:nvPr/>
          </p:nvSpPr>
          <p:spPr>
            <a:xfrm flipH="false" flipV="false" rot="0">
              <a:off x="0" y="0"/>
              <a:ext cx="1267653" cy="811134"/>
            </a:xfrm>
            <a:custGeom>
              <a:avLst/>
              <a:gdLst/>
              <a:ahLst/>
              <a:cxnLst/>
              <a:rect r="r" b="b" t="t" l="l"/>
              <a:pathLst>
                <a:path h="811134" w="1267653">
                  <a:moveTo>
                    <a:pt x="0" y="0"/>
                  </a:moveTo>
                  <a:lnTo>
                    <a:pt x="1267653" y="0"/>
                  </a:lnTo>
                  <a:lnTo>
                    <a:pt x="1267653" y="811134"/>
                  </a:lnTo>
                  <a:lnTo>
                    <a:pt x="0" y="811134"/>
                  </a:lnTo>
                  <a:close/>
                </a:path>
              </a:pathLst>
            </a:custGeom>
            <a:solidFill>
              <a:srgbClr val="000000"/>
            </a:solidFill>
          </p:spPr>
        </p:sp>
        <p:sp>
          <p:nvSpPr>
            <p:cNvPr name="TextBox 19" id="19"/>
            <p:cNvSpPr txBox="true"/>
            <p:nvPr/>
          </p:nvSpPr>
          <p:spPr>
            <a:xfrm>
              <a:off x="0" y="-47625"/>
              <a:ext cx="1267653" cy="858759"/>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11283265" y="5866665"/>
            <a:ext cx="4442976" cy="2533883"/>
            <a:chOff x="0" y="0"/>
            <a:chExt cx="1170167" cy="667360"/>
          </a:xfrm>
        </p:grpSpPr>
        <p:sp>
          <p:nvSpPr>
            <p:cNvPr name="Freeform 21" id="21"/>
            <p:cNvSpPr/>
            <p:nvPr/>
          </p:nvSpPr>
          <p:spPr>
            <a:xfrm flipH="false" flipV="false" rot="0">
              <a:off x="0" y="0"/>
              <a:ext cx="1170167" cy="667360"/>
            </a:xfrm>
            <a:custGeom>
              <a:avLst/>
              <a:gdLst/>
              <a:ahLst/>
              <a:cxnLst/>
              <a:rect r="r" b="b" t="t" l="l"/>
              <a:pathLst>
                <a:path h="667360" w="1170167">
                  <a:moveTo>
                    <a:pt x="0" y="0"/>
                  </a:moveTo>
                  <a:lnTo>
                    <a:pt x="1170167" y="0"/>
                  </a:lnTo>
                  <a:lnTo>
                    <a:pt x="1170167" y="667360"/>
                  </a:lnTo>
                  <a:lnTo>
                    <a:pt x="0" y="667360"/>
                  </a:lnTo>
                  <a:close/>
                </a:path>
              </a:pathLst>
            </a:custGeom>
            <a:solidFill>
              <a:srgbClr val="FEFEFE"/>
            </a:solidFill>
          </p:spPr>
        </p:sp>
        <p:sp>
          <p:nvSpPr>
            <p:cNvPr name="TextBox 22" id="22"/>
            <p:cNvSpPr txBox="true"/>
            <p:nvPr/>
          </p:nvSpPr>
          <p:spPr>
            <a:xfrm>
              <a:off x="0" y="-47625"/>
              <a:ext cx="1170167" cy="714985"/>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Scene</a:t>
              </a:r>
            </a:p>
          </p:txBody>
        </p:sp>
      </p:grpSp>
      <p:sp>
        <p:nvSpPr>
          <p:cNvPr name="Freeform 23" id="23"/>
          <p:cNvSpPr/>
          <p:nvPr/>
        </p:nvSpPr>
        <p:spPr>
          <a:xfrm flipH="false" flipV="false" rot="1710685">
            <a:off x="5526564" y="3840318"/>
            <a:ext cx="5278001" cy="1596595"/>
          </a:xfrm>
          <a:custGeom>
            <a:avLst/>
            <a:gdLst/>
            <a:ahLst/>
            <a:cxnLst/>
            <a:rect r="r" b="b" t="t" l="l"/>
            <a:pathLst>
              <a:path h="1596595" w="5278001">
                <a:moveTo>
                  <a:pt x="0" y="0"/>
                </a:moveTo>
                <a:lnTo>
                  <a:pt x="5278001" y="0"/>
                </a:lnTo>
                <a:lnTo>
                  <a:pt x="5278001" y="1596595"/>
                </a:lnTo>
                <a:lnTo>
                  <a:pt x="0" y="1596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1471169" y="3769619"/>
            <a:ext cx="9525" cy="1566544"/>
          </a:xfrm>
          <a:prstGeom prst="rect">
            <a:avLst/>
          </a:prstGeom>
        </p:spPr>
        <p:txBody>
          <a:bodyPr anchor="t" rtlCol="false" tIns="0" lIns="0" bIns="0" rIns="0">
            <a:spAutoFit/>
          </a:bodyPr>
          <a:lstStyle/>
          <a:p>
            <a:pPr algn="ctr">
              <a:lnSpc>
                <a:spcPts val="12880"/>
              </a:lnSpc>
            </a:pPr>
          </a:p>
        </p:txBody>
      </p:sp>
      <p:sp>
        <p:nvSpPr>
          <p:cNvPr name="Freeform 25" id="25"/>
          <p:cNvSpPr/>
          <p:nvPr/>
        </p:nvSpPr>
        <p:spPr>
          <a:xfrm flipH="false" flipV="false" rot="3485101">
            <a:off x="10190987" y="4251654"/>
            <a:ext cx="2046996" cy="619216"/>
          </a:xfrm>
          <a:custGeom>
            <a:avLst/>
            <a:gdLst/>
            <a:ahLst/>
            <a:cxnLst/>
            <a:rect r="r" b="b" t="t" l="l"/>
            <a:pathLst>
              <a:path h="619216" w="2046996">
                <a:moveTo>
                  <a:pt x="0" y="0"/>
                </a:moveTo>
                <a:lnTo>
                  <a:pt x="2046996" y="0"/>
                </a:lnTo>
                <a:lnTo>
                  <a:pt x="2046996" y="619216"/>
                </a:lnTo>
                <a:lnTo>
                  <a:pt x="0" y="619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4164176">
            <a:off x="4371948" y="4077518"/>
            <a:ext cx="2312598" cy="699561"/>
          </a:xfrm>
          <a:custGeom>
            <a:avLst/>
            <a:gdLst/>
            <a:ahLst/>
            <a:cxnLst/>
            <a:rect r="r" b="b" t="t" l="l"/>
            <a:pathLst>
              <a:path h="699561" w="2312598">
                <a:moveTo>
                  <a:pt x="0" y="0"/>
                </a:moveTo>
                <a:lnTo>
                  <a:pt x="2312598" y="0"/>
                </a:lnTo>
                <a:lnTo>
                  <a:pt x="2312598" y="699561"/>
                </a:lnTo>
                <a:lnTo>
                  <a:pt x="0" y="6995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4174677">
            <a:off x="2176732" y="4322261"/>
            <a:ext cx="2089933" cy="433186"/>
          </a:xfrm>
          <a:custGeom>
            <a:avLst/>
            <a:gdLst/>
            <a:ahLst/>
            <a:cxnLst/>
            <a:rect r="r" b="b" t="t" l="l"/>
            <a:pathLst>
              <a:path h="433186" w="2089933">
                <a:moveTo>
                  <a:pt x="0" y="0"/>
                </a:moveTo>
                <a:lnTo>
                  <a:pt x="2089933" y="0"/>
                </a:lnTo>
                <a:lnTo>
                  <a:pt x="2089933" y="433187"/>
                </a:lnTo>
                <a:lnTo>
                  <a:pt x="0" y="4331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8</a:t>
            </a:r>
          </a:p>
        </p:txBody>
      </p:sp>
      <p:sp>
        <p:nvSpPr>
          <p:cNvPr name="TextBox 29" id="29"/>
          <p:cNvSpPr txBox="true"/>
          <p:nvPr/>
        </p:nvSpPr>
        <p:spPr>
          <a:xfrm rot="0">
            <a:off x="600181" y="247388"/>
            <a:ext cx="6201073" cy="580389"/>
          </a:xfrm>
          <a:prstGeom prst="rect">
            <a:avLst/>
          </a:prstGeom>
        </p:spPr>
        <p:txBody>
          <a:bodyPr anchor="t" rtlCol="false" tIns="0" lIns="0" bIns="0" rIns="0">
            <a:spAutoFit/>
          </a:bodyPr>
          <a:lstStyle/>
          <a:p>
            <a:pPr algn="ctr">
              <a:lnSpc>
                <a:spcPts val="4760"/>
              </a:lnSpc>
            </a:pPr>
            <a:r>
              <a:rPr lang="en-US" sz="3400">
                <a:solidFill>
                  <a:srgbClr val="384B44"/>
                </a:solidFill>
                <a:latin typeface="Open Sans Bold"/>
              </a:rPr>
              <a:t>Architecture Jeu multijoueur</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9239" y="4570408"/>
            <a:ext cx="3086100" cy="1350561"/>
            <a:chOff x="0" y="0"/>
            <a:chExt cx="812800" cy="355703"/>
          </a:xfrm>
        </p:grpSpPr>
        <p:sp>
          <p:nvSpPr>
            <p:cNvPr name="Freeform 3" id="3"/>
            <p:cNvSpPr/>
            <p:nvPr/>
          </p:nvSpPr>
          <p:spPr>
            <a:xfrm flipH="false" flipV="false" rot="0">
              <a:off x="0" y="0"/>
              <a:ext cx="812800" cy="355703"/>
            </a:xfrm>
            <a:custGeom>
              <a:avLst/>
              <a:gdLst/>
              <a:ahLst/>
              <a:cxnLst/>
              <a:rect r="r" b="b" t="t" l="l"/>
              <a:pathLst>
                <a:path h="355703" w="812800">
                  <a:moveTo>
                    <a:pt x="0" y="0"/>
                  </a:moveTo>
                  <a:lnTo>
                    <a:pt x="812800" y="0"/>
                  </a:lnTo>
                  <a:lnTo>
                    <a:pt x="812800" y="355703"/>
                  </a:lnTo>
                  <a:lnTo>
                    <a:pt x="0" y="355703"/>
                  </a:lnTo>
                  <a:close/>
                </a:path>
              </a:pathLst>
            </a:custGeom>
            <a:solidFill>
              <a:srgbClr val="38B6FF"/>
            </a:solidFill>
          </p:spPr>
        </p:sp>
        <p:sp>
          <p:nvSpPr>
            <p:cNvPr name="TextBox 4" id="4"/>
            <p:cNvSpPr txBox="true"/>
            <p:nvPr/>
          </p:nvSpPr>
          <p:spPr>
            <a:xfrm>
              <a:off x="0" y="-47625"/>
              <a:ext cx="812800" cy="403328"/>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CreationObject</a:t>
              </a:r>
            </a:p>
          </p:txBody>
        </p:sp>
      </p:grpSp>
      <p:grpSp>
        <p:nvGrpSpPr>
          <p:cNvPr name="Group 5" id="5"/>
          <p:cNvGrpSpPr/>
          <p:nvPr/>
        </p:nvGrpSpPr>
        <p:grpSpPr>
          <a:xfrm rot="0">
            <a:off x="9068328" y="2717936"/>
            <a:ext cx="3086100" cy="1413671"/>
            <a:chOff x="0" y="0"/>
            <a:chExt cx="812800" cy="372325"/>
          </a:xfrm>
        </p:grpSpPr>
        <p:sp>
          <p:nvSpPr>
            <p:cNvPr name="Freeform 6" id="6"/>
            <p:cNvSpPr/>
            <p:nvPr/>
          </p:nvSpPr>
          <p:spPr>
            <a:xfrm flipH="false" flipV="false" rot="0">
              <a:off x="0" y="0"/>
              <a:ext cx="812800" cy="372325"/>
            </a:xfrm>
            <a:custGeom>
              <a:avLst/>
              <a:gdLst/>
              <a:ahLst/>
              <a:cxnLst/>
              <a:rect r="r" b="b" t="t" l="l"/>
              <a:pathLst>
                <a:path h="372325" w="812800">
                  <a:moveTo>
                    <a:pt x="0" y="0"/>
                  </a:moveTo>
                  <a:lnTo>
                    <a:pt x="812800" y="0"/>
                  </a:lnTo>
                  <a:lnTo>
                    <a:pt x="812800" y="372325"/>
                  </a:lnTo>
                  <a:lnTo>
                    <a:pt x="0" y="372325"/>
                  </a:lnTo>
                  <a:close/>
                </a:path>
              </a:pathLst>
            </a:custGeom>
            <a:solidFill>
              <a:srgbClr val="38B6FF"/>
            </a:solidFill>
          </p:spPr>
        </p:sp>
        <p:sp>
          <p:nvSpPr>
            <p:cNvPr name="TextBox 7" id="7"/>
            <p:cNvSpPr txBox="true"/>
            <p:nvPr/>
          </p:nvSpPr>
          <p:spPr>
            <a:xfrm>
              <a:off x="0" y="-47625"/>
              <a:ext cx="812800" cy="419950"/>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MapManager</a:t>
              </a:r>
            </a:p>
          </p:txBody>
        </p:sp>
      </p:grpSp>
      <p:grpSp>
        <p:nvGrpSpPr>
          <p:cNvPr name="Group 8" id="8"/>
          <p:cNvGrpSpPr/>
          <p:nvPr/>
        </p:nvGrpSpPr>
        <p:grpSpPr>
          <a:xfrm rot="0">
            <a:off x="13585493" y="2717936"/>
            <a:ext cx="3086100" cy="1413671"/>
            <a:chOff x="0" y="0"/>
            <a:chExt cx="812800" cy="372325"/>
          </a:xfrm>
        </p:grpSpPr>
        <p:sp>
          <p:nvSpPr>
            <p:cNvPr name="Freeform 9" id="9"/>
            <p:cNvSpPr/>
            <p:nvPr/>
          </p:nvSpPr>
          <p:spPr>
            <a:xfrm flipH="false" flipV="false" rot="0">
              <a:off x="0" y="0"/>
              <a:ext cx="812800" cy="372325"/>
            </a:xfrm>
            <a:custGeom>
              <a:avLst/>
              <a:gdLst/>
              <a:ahLst/>
              <a:cxnLst/>
              <a:rect r="r" b="b" t="t" l="l"/>
              <a:pathLst>
                <a:path h="372325" w="812800">
                  <a:moveTo>
                    <a:pt x="0" y="0"/>
                  </a:moveTo>
                  <a:lnTo>
                    <a:pt x="812800" y="0"/>
                  </a:lnTo>
                  <a:lnTo>
                    <a:pt x="812800" y="372325"/>
                  </a:lnTo>
                  <a:lnTo>
                    <a:pt x="0" y="372325"/>
                  </a:lnTo>
                  <a:close/>
                </a:path>
              </a:pathLst>
            </a:custGeom>
            <a:solidFill>
              <a:srgbClr val="38B6FF"/>
            </a:solidFill>
          </p:spPr>
        </p:sp>
        <p:sp>
          <p:nvSpPr>
            <p:cNvPr name="TextBox 10" id="10"/>
            <p:cNvSpPr txBox="true"/>
            <p:nvPr/>
          </p:nvSpPr>
          <p:spPr>
            <a:xfrm>
              <a:off x="0" y="-47625"/>
              <a:ext cx="812800" cy="419950"/>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HandMenu</a:t>
              </a:r>
            </a:p>
          </p:txBody>
        </p:sp>
      </p:grpSp>
      <p:grpSp>
        <p:nvGrpSpPr>
          <p:cNvPr name="Group 11" id="11"/>
          <p:cNvGrpSpPr/>
          <p:nvPr/>
        </p:nvGrpSpPr>
        <p:grpSpPr>
          <a:xfrm rot="0">
            <a:off x="1470114" y="3561540"/>
            <a:ext cx="3086100" cy="1350561"/>
            <a:chOff x="0" y="0"/>
            <a:chExt cx="812800" cy="355703"/>
          </a:xfrm>
        </p:grpSpPr>
        <p:sp>
          <p:nvSpPr>
            <p:cNvPr name="Freeform 12" id="12"/>
            <p:cNvSpPr/>
            <p:nvPr/>
          </p:nvSpPr>
          <p:spPr>
            <a:xfrm flipH="false" flipV="false" rot="0">
              <a:off x="0" y="0"/>
              <a:ext cx="812800" cy="355703"/>
            </a:xfrm>
            <a:custGeom>
              <a:avLst/>
              <a:gdLst/>
              <a:ahLst/>
              <a:cxnLst/>
              <a:rect r="r" b="b" t="t" l="l"/>
              <a:pathLst>
                <a:path h="355703" w="812800">
                  <a:moveTo>
                    <a:pt x="0" y="0"/>
                  </a:moveTo>
                  <a:lnTo>
                    <a:pt x="812800" y="0"/>
                  </a:lnTo>
                  <a:lnTo>
                    <a:pt x="812800" y="355703"/>
                  </a:lnTo>
                  <a:lnTo>
                    <a:pt x="0" y="355703"/>
                  </a:lnTo>
                  <a:close/>
                </a:path>
              </a:pathLst>
            </a:custGeom>
            <a:solidFill>
              <a:srgbClr val="38B6FF"/>
            </a:solidFill>
          </p:spPr>
        </p:sp>
        <p:sp>
          <p:nvSpPr>
            <p:cNvPr name="TextBox 13" id="13"/>
            <p:cNvSpPr txBox="true"/>
            <p:nvPr/>
          </p:nvSpPr>
          <p:spPr>
            <a:xfrm>
              <a:off x="0" y="-47625"/>
              <a:ext cx="812800" cy="403328"/>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DeleteObject</a:t>
              </a:r>
            </a:p>
          </p:txBody>
        </p:sp>
      </p:grpSp>
      <p:grpSp>
        <p:nvGrpSpPr>
          <p:cNvPr name="Group 14" id="14"/>
          <p:cNvGrpSpPr/>
          <p:nvPr/>
        </p:nvGrpSpPr>
        <p:grpSpPr>
          <a:xfrm rot="0">
            <a:off x="5318598" y="2410939"/>
            <a:ext cx="3086100" cy="1350561"/>
            <a:chOff x="0" y="0"/>
            <a:chExt cx="812800" cy="355703"/>
          </a:xfrm>
        </p:grpSpPr>
        <p:sp>
          <p:nvSpPr>
            <p:cNvPr name="Freeform 15" id="15"/>
            <p:cNvSpPr/>
            <p:nvPr/>
          </p:nvSpPr>
          <p:spPr>
            <a:xfrm flipH="false" flipV="false" rot="0">
              <a:off x="0" y="0"/>
              <a:ext cx="812800" cy="355703"/>
            </a:xfrm>
            <a:custGeom>
              <a:avLst/>
              <a:gdLst/>
              <a:ahLst/>
              <a:cxnLst/>
              <a:rect r="r" b="b" t="t" l="l"/>
              <a:pathLst>
                <a:path h="355703" w="812800">
                  <a:moveTo>
                    <a:pt x="0" y="0"/>
                  </a:moveTo>
                  <a:lnTo>
                    <a:pt x="812800" y="0"/>
                  </a:lnTo>
                  <a:lnTo>
                    <a:pt x="812800" y="355703"/>
                  </a:lnTo>
                  <a:lnTo>
                    <a:pt x="0" y="355703"/>
                  </a:lnTo>
                  <a:close/>
                </a:path>
              </a:pathLst>
            </a:custGeom>
            <a:solidFill>
              <a:srgbClr val="38B6FF"/>
            </a:solidFill>
          </p:spPr>
        </p:sp>
        <p:sp>
          <p:nvSpPr>
            <p:cNvPr name="TextBox 16" id="16"/>
            <p:cNvSpPr txBox="true"/>
            <p:nvPr/>
          </p:nvSpPr>
          <p:spPr>
            <a:xfrm>
              <a:off x="0" y="-47625"/>
              <a:ext cx="812800" cy="403328"/>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VerrouillerObject</a:t>
              </a:r>
            </a:p>
          </p:txBody>
        </p:sp>
      </p:grpSp>
      <p:grpSp>
        <p:nvGrpSpPr>
          <p:cNvPr name="Group 17" id="17"/>
          <p:cNvGrpSpPr/>
          <p:nvPr/>
        </p:nvGrpSpPr>
        <p:grpSpPr>
          <a:xfrm rot="0">
            <a:off x="11858472" y="6178524"/>
            <a:ext cx="4813121" cy="3079776"/>
            <a:chOff x="0" y="0"/>
            <a:chExt cx="1267653" cy="811134"/>
          </a:xfrm>
        </p:grpSpPr>
        <p:sp>
          <p:nvSpPr>
            <p:cNvPr name="Freeform 18" id="18"/>
            <p:cNvSpPr/>
            <p:nvPr/>
          </p:nvSpPr>
          <p:spPr>
            <a:xfrm flipH="false" flipV="false" rot="0">
              <a:off x="0" y="0"/>
              <a:ext cx="1267653" cy="811134"/>
            </a:xfrm>
            <a:custGeom>
              <a:avLst/>
              <a:gdLst/>
              <a:ahLst/>
              <a:cxnLst/>
              <a:rect r="r" b="b" t="t" l="l"/>
              <a:pathLst>
                <a:path h="811134" w="1267653">
                  <a:moveTo>
                    <a:pt x="0" y="0"/>
                  </a:moveTo>
                  <a:lnTo>
                    <a:pt x="1267653" y="0"/>
                  </a:lnTo>
                  <a:lnTo>
                    <a:pt x="1267653" y="811134"/>
                  </a:lnTo>
                  <a:lnTo>
                    <a:pt x="0" y="811134"/>
                  </a:lnTo>
                  <a:close/>
                </a:path>
              </a:pathLst>
            </a:custGeom>
            <a:solidFill>
              <a:srgbClr val="000000"/>
            </a:solidFill>
          </p:spPr>
        </p:sp>
        <p:sp>
          <p:nvSpPr>
            <p:cNvPr name="TextBox 19" id="19"/>
            <p:cNvSpPr txBox="true"/>
            <p:nvPr/>
          </p:nvSpPr>
          <p:spPr>
            <a:xfrm>
              <a:off x="0" y="-47625"/>
              <a:ext cx="1267653" cy="858759"/>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12043544" y="6451471"/>
            <a:ext cx="4442976" cy="2533883"/>
            <a:chOff x="0" y="0"/>
            <a:chExt cx="1170167" cy="667360"/>
          </a:xfrm>
        </p:grpSpPr>
        <p:sp>
          <p:nvSpPr>
            <p:cNvPr name="Freeform 21" id="21"/>
            <p:cNvSpPr/>
            <p:nvPr/>
          </p:nvSpPr>
          <p:spPr>
            <a:xfrm flipH="false" flipV="false" rot="0">
              <a:off x="0" y="0"/>
              <a:ext cx="1170167" cy="667360"/>
            </a:xfrm>
            <a:custGeom>
              <a:avLst/>
              <a:gdLst/>
              <a:ahLst/>
              <a:cxnLst/>
              <a:rect r="r" b="b" t="t" l="l"/>
              <a:pathLst>
                <a:path h="667360" w="1170167">
                  <a:moveTo>
                    <a:pt x="0" y="0"/>
                  </a:moveTo>
                  <a:lnTo>
                    <a:pt x="1170167" y="0"/>
                  </a:lnTo>
                  <a:lnTo>
                    <a:pt x="1170167" y="667360"/>
                  </a:lnTo>
                  <a:lnTo>
                    <a:pt x="0" y="667360"/>
                  </a:lnTo>
                  <a:close/>
                </a:path>
              </a:pathLst>
            </a:custGeom>
            <a:solidFill>
              <a:srgbClr val="FEFEFE"/>
            </a:solidFill>
          </p:spPr>
        </p:sp>
        <p:sp>
          <p:nvSpPr>
            <p:cNvPr name="TextBox 22" id="22"/>
            <p:cNvSpPr txBox="true"/>
            <p:nvPr/>
          </p:nvSpPr>
          <p:spPr>
            <a:xfrm>
              <a:off x="0" y="-47625"/>
              <a:ext cx="1170167" cy="714985"/>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Scene</a:t>
              </a:r>
            </a:p>
          </p:txBody>
        </p:sp>
      </p:grpSp>
      <p:sp>
        <p:nvSpPr>
          <p:cNvPr name="TextBox 23" id="23"/>
          <p:cNvSpPr txBox="true"/>
          <p:nvPr/>
        </p:nvSpPr>
        <p:spPr>
          <a:xfrm rot="0">
            <a:off x="12231449" y="4354424"/>
            <a:ext cx="9525" cy="1566544"/>
          </a:xfrm>
          <a:prstGeom prst="rect">
            <a:avLst/>
          </a:prstGeom>
        </p:spPr>
        <p:txBody>
          <a:bodyPr anchor="t" rtlCol="false" tIns="0" lIns="0" bIns="0" rIns="0">
            <a:spAutoFit/>
          </a:bodyPr>
          <a:lstStyle/>
          <a:p>
            <a:pPr algn="ctr">
              <a:lnSpc>
                <a:spcPts val="12880"/>
              </a:lnSpc>
            </a:pPr>
          </a:p>
        </p:txBody>
      </p:sp>
      <p:sp>
        <p:nvSpPr>
          <p:cNvPr name="Freeform 24" id="24"/>
          <p:cNvSpPr/>
          <p:nvPr/>
        </p:nvSpPr>
        <p:spPr>
          <a:xfrm flipH="false" flipV="false" rot="-7456298">
            <a:off x="10932183" y="4875408"/>
            <a:ext cx="2304634" cy="697152"/>
          </a:xfrm>
          <a:custGeom>
            <a:avLst/>
            <a:gdLst/>
            <a:ahLst/>
            <a:cxnLst/>
            <a:rect r="r" b="b" t="t" l="l"/>
            <a:pathLst>
              <a:path h="697152" w="2304634">
                <a:moveTo>
                  <a:pt x="0" y="0"/>
                </a:moveTo>
                <a:lnTo>
                  <a:pt x="2304634" y="0"/>
                </a:lnTo>
                <a:lnTo>
                  <a:pt x="2304634" y="697152"/>
                </a:lnTo>
                <a:lnTo>
                  <a:pt x="0" y="697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619680">
            <a:off x="4503230" y="4397420"/>
            <a:ext cx="1486517" cy="449671"/>
          </a:xfrm>
          <a:custGeom>
            <a:avLst/>
            <a:gdLst/>
            <a:ahLst/>
            <a:cxnLst/>
            <a:rect r="r" b="b" t="t" l="l"/>
            <a:pathLst>
              <a:path h="449671" w="1486517">
                <a:moveTo>
                  <a:pt x="0" y="0"/>
                </a:moveTo>
                <a:lnTo>
                  <a:pt x="1486517" y="0"/>
                </a:lnTo>
                <a:lnTo>
                  <a:pt x="1486517" y="449671"/>
                </a:lnTo>
                <a:lnTo>
                  <a:pt x="0" y="449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4737308">
            <a:off x="6745680" y="3996399"/>
            <a:ext cx="893933" cy="270415"/>
          </a:xfrm>
          <a:custGeom>
            <a:avLst/>
            <a:gdLst/>
            <a:ahLst/>
            <a:cxnLst/>
            <a:rect r="r" b="b" t="t" l="l"/>
            <a:pathLst>
              <a:path h="270415" w="893933">
                <a:moveTo>
                  <a:pt x="0" y="0"/>
                </a:moveTo>
                <a:lnTo>
                  <a:pt x="893933" y="0"/>
                </a:lnTo>
                <a:lnTo>
                  <a:pt x="893933" y="270415"/>
                </a:lnTo>
                <a:lnTo>
                  <a:pt x="0" y="270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956139">
            <a:off x="7661022" y="5979548"/>
            <a:ext cx="4479993" cy="1355198"/>
          </a:xfrm>
          <a:custGeom>
            <a:avLst/>
            <a:gdLst/>
            <a:ahLst/>
            <a:cxnLst/>
            <a:rect r="r" b="b" t="t" l="l"/>
            <a:pathLst>
              <a:path h="1355198" w="4479993">
                <a:moveTo>
                  <a:pt x="0" y="0"/>
                </a:moveTo>
                <a:lnTo>
                  <a:pt x="4479993" y="0"/>
                </a:lnTo>
                <a:lnTo>
                  <a:pt x="4479993" y="1355198"/>
                </a:lnTo>
                <a:lnTo>
                  <a:pt x="0" y="1355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6319484">
            <a:off x="14225919" y="4782343"/>
            <a:ext cx="2046996" cy="619216"/>
          </a:xfrm>
          <a:custGeom>
            <a:avLst/>
            <a:gdLst/>
            <a:ahLst/>
            <a:cxnLst/>
            <a:rect r="r" b="b" t="t" l="l"/>
            <a:pathLst>
              <a:path h="619216" w="2046996">
                <a:moveTo>
                  <a:pt x="0" y="0"/>
                </a:moveTo>
                <a:lnTo>
                  <a:pt x="2046996" y="0"/>
                </a:lnTo>
                <a:lnTo>
                  <a:pt x="2046996" y="619216"/>
                </a:lnTo>
                <a:lnTo>
                  <a:pt x="0" y="619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9" id="29"/>
          <p:cNvGrpSpPr/>
          <p:nvPr/>
        </p:nvGrpSpPr>
        <p:grpSpPr>
          <a:xfrm rot="0">
            <a:off x="7525278" y="360909"/>
            <a:ext cx="3086100" cy="1350561"/>
            <a:chOff x="0" y="0"/>
            <a:chExt cx="812800" cy="355703"/>
          </a:xfrm>
        </p:grpSpPr>
        <p:sp>
          <p:nvSpPr>
            <p:cNvPr name="Freeform 30" id="30"/>
            <p:cNvSpPr/>
            <p:nvPr/>
          </p:nvSpPr>
          <p:spPr>
            <a:xfrm flipH="false" flipV="false" rot="0">
              <a:off x="0" y="0"/>
              <a:ext cx="812800" cy="355703"/>
            </a:xfrm>
            <a:custGeom>
              <a:avLst/>
              <a:gdLst/>
              <a:ahLst/>
              <a:cxnLst/>
              <a:rect r="r" b="b" t="t" l="l"/>
              <a:pathLst>
                <a:path h="355703" w="812800">
                  <a:moveTo>
                    <a:pt x="0" y="0"/>
                  </a:moveTo>
                  <a:lnTo>
                    <a:pt x="812800" y="0"/>
                  </a:lnTo>
                  <a:lnTo>
                    <a:pt x="812800" y="355703"/>
                  </a:lnTo>
                  <a:lnTo>
                    <a:pt x="0" y="355703"/>
                  </a:lnTo>
                  <a:close/>
                </a:path>
              </a:pathLst>
            </a:custGeom>
            <a:solidFill>
              <a:srgbClr val="38B6FF"/>
            </a:solidFill>
          </p:spPr>
        </p:sp>
        <p:sp>
          <p:nvSpPr>
            <p:cNvPr name="TextBox 31" id="31"/>
            <p:cNvSpPr txBox="true"/>
            <p:nvPr/>
          </p:nvSpPr>
          <p:spPr>
            <a:xfrm>
              <a:off x="0" y="-47625"/>
              <a:ext cx="812800" cy="403328"/>
            </a:xfrm>
            <a:prstGeom prst="rect">
              <a:avLst/>
            </a:prstGeom>
          </p:spPr>
          <p:txBody>
            <a:bodyPr anchor="ctr" rtlCol="false" tIns="50800" lIns="50800" bIns="50800" rIns="50800"/>
            <a:lstStyle/>
            <a:p>
              <a:pPr algn="ctr">
                <a:lnSpc>
                  <a:spcPts val="3499"/>
                </a:lnSpc>
              </a:pPr>
              <a:r>
                <a:rPr lang="en-US" sz="2499">
                  <a:solidFill>
                    <a:srgbClr val="000000"/>
                  </a:solidFill>
                  <a:latin typeface="Open Sans Extra Bold"/>
                </a:rPr>
                <a:t>ButtonManette</a:t>
              </a:r>
            </a:p>
          </p:txBody>
        </p:sp>
      </p:grpSp>
      <p:sp>
        <p:nvSpPr>
          <p:cNvPr name="Freeform 32" id="32"/>
          <p:cNvSpPr/>
          <p:nvPr/>
        </p:nvSpPr>
        <p:spPr>
          <a:xfrm flipH="false" flipV="false" rot="1157974">
            <a:off x="10587405" y="1527464"/>
            <a:ext cx="3134047" cy="948049"/>
          </a:xfrm>
          <a:custGeom>
            <a:avLst/>
            <a:gdLst/>
            <a:ahLst/>
            <a:cxnLst/>
            <a:rect r="r" b="b" t="t" l="l"/>
            <a:pathLst>
              <a:path h="948049" w="3134047">
                <a:moveTo>
                  <a:pt x="0" y="0"/>
                </a:moveTo>
                <a:lnTo>
                  <a:pt x="3134046" y="0"/>
                </a:lnTo>
                <a:lnTo>
                  <a:pt x="3134046" y="948049"/>
                </a:lnTo>
                <a:lnTo>
                  <a:pt x="0" y="9480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6879672">
            <a:off x="7457925" y="1900138"/>
            <a:ext cx="670081" cy="202700"/>
          </a:xfrm>
          <a:custGeom>
            <a:avLst/>
            <a:gdLst/>
            <a:ahLst/>
            <a:cxnLst/>
            <a:rect r="r" b="b" t="t" l="l"/>
            <a:pathLst>
              <a:path h="202700" w="670081">
                <a:moveTo>
                  <a:pt x="0" y="0"/>
                </a:moveTo>
                <a:lnTo>
                  <a:pt x="670081" y="0"/>
                </a:lnTo>
                <a:lnTo>
                  <a:pt x="670081" y="202700"/>
                </a:lnTo>
                <a:lnTo>
                  <a:pt x="0" y="20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558836" y="247388"/>
            <a:ext cx="6302812" cy="580389"/>
          </a:xfrm>
          <a:prstGeom prst="rect">
            <a:avLst/>
          </a:prstGeom>
        </p:spPr>
        <p:txBody>
          <a:bodyPr anchor="t" rtlCol="false" tIns="0" lIns="0" bIns="0" rIns="0">
            <a:spAutoFit/>
          </a:bodyPr>
          <a:lstStyle/>
          <a:p>
            <a:pPr algn="ctr">
              <a:lnSpc>
                <a:spcPts val="4760"/>
              </a:lnSpc>
            </a:pPr>
            <a:r>
              <a:rPr lang="en-US" sz="3400">
                <a:solidFill>
                  <a:srgbClr val="384B44"/>
                </a:solidFill>
                <a:latin typeface="Open Sans Bold"/>
              </a:rPr>
              <a:t>Architecture Réalité Virtuelle</a:t>
            </a:r>
          </a:p>
        </p:txBody>
      </p:sp>
      <p:sp>
        <p:nvSpPr>
          <p:cNvPr name="TextBox 35" id="35"/>
          <p:cNvSpPr txBox="true"/>
          <p:nvPr/>
        </p:nvSpPr>
        <p:spPr>
          <a:xfrm rot="0">
            <a:off x="16128898" y="9419865"/>
            <a:ext cx="1409115" cy="422275"/>
          </a:xfrm>
          <a:prstGeom prst="rect">
            <a:avLst/>
          </a:prstGeom>
        </p:spPr>
        <p:txBody>
          <a:bodyPr anchor="t" rtlCol="false" tIns="0" lIns="0" bIns="0" rIns="0">
            <a:spAutoFit/>
          </a:bodyPr>
          <a:lstStyle/>
          <a:p>
            <a:pPr algn="r">
              <a:lnSpc>
                <a:spcPts val="3499"/>
              </a:lnSpc>
            </a:pPr>
            <a:r>
              <a:rPr lang="en-US" sz="2499">
                <a:solidFill>
                  <a:srgbClr val="384B44"/>
                </a:solidFill>
                <a:latin typeface="Open Sans Extra Bold"/>
              </a:rPr>
              <a:t>9</a:t>
            </a:r>
          </a:p>
        </p:txBody>
      </p:sp>
      <p:sp>
        <p:nvSpPr>
          <p:cNvPr name="Freeform 36" id="36"/>
          <p:cNvSpPr/>
          <p:nvPr/>
        </p:nvSpPr>
        <p:spPr>
          <a:xfrm flipH="false" flipV="false" rot="8809146">
            <a:off x="3648665" y="1468855"/>
            <a:ext cx="3985930" cy="1205744"/>
          </a:xfrm>
          <a:custGeom>
            <a:avLst/>
            <a:gdLst/>
            <a:ahLst/>
            <a:cxnLst/>
            <a:rect r="r" b="b" t="t" l="l"/>
            <a:pathLst>
              <a:path h="1205744" w="3985930">
                <a:moveTo>
                  <a:pt x="0" y="0"/>
                </a:moveTo>
                <a:lnTo>
                  <a:pt x="3985930" y="0"/>
                </a:lnTo>
                <a:lnTo>
                  <a:pt x="3985930" y="1205744"/>
                </a:lnTo>
                <a:lnTo>
                  <a:pt x="0" y="1205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7" id="37"/>
          <p:cNvSpPr/>
          <p:nvPr/>
        </p:nvSpPr>
        <p:spPr>
          <a:xfrm flipH="false" flipV="false" rot="5995810">
            <a:off x="7069562" y="2672108"/>
            <a:ext cx="3001191" cy="907860"/>
          </a:xfrm>
          <a:custGeom>
            <a:avLst/>
            <a:gdLst/>
            <a:ahLst/>
            <a:cxnLst/>
            <a:rect r="r" b="b" t="t" l="l"/>
            <a:pathLst>
              <a:path h="907860" w="3001191">
                <a:moveTo>
                  <a:pt x="0" y="0"/>
                </a:moveTo>
                <a:lnTo>
                  <a:pt x="3001191" y="0"/>
                </a:lnTo>
                <a:lnTo>
                  <a:pt x="3001191" y="907861"/>
                </a:lnTo>
                <a:lnTo>
                  <a:pt x="0" y="9078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DAF61cAVKeA</dc:identifier>
  <dcterms:modified xsi:type="dcterms:W3CDTF">2011-08-01T06:04:30Z</dcterms:modified>
  <cp:revision>1</cp:revision>
  <dc:title>RA RV</dc:title>
</cp:coreProperties>
</file>